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42"/>
  </p:notesMasterIdLst>
  <p:sldIdLst>
    <p:sldId id="256" r:id="rId3"/>
    <p:sldId id="314" r:id="rId4"/>
    <p:sldId id="257" r:id="rId5"/>
    <p:sldId id="259" r:id="rId6"/>
    <p:sldId id="260" r:id="rId7"/>
    <p:sldId id="490" r:id="rId8"/>
    <p:sldId id="261" r:id="rId9"/>
    <p:sldId id="262" r:id="rId10"/>
    <p:sldId id="263" r:id="rId11"/>
    <p:sldId id="264" r:id="rId12"/>
    <p:sldId id="265" r:id="rId13"/>
    <p:sldId id="266" r:id="rId14"/>
    <p:sldId id="309" r:id="rId15"/>
    <p:sldId id="310" r:id="rId16"/>
    <p:sldId id="317" r:id="rId17"/>
    <p:sldId id="315" r:id="rId18"/>
    <p:sldId id="316" r:id="rId19"/>
    <p:sldId id="269" r:id="rId20"/>
    <p:sldId id="311" r:id="rId21"/>
    <p:sldId id="312" r:id="rId22"/>
    <p:sldId id="313" r:id="rId23"/>
    <p:sldId id="487" r:id="rId24"/>
    <p:sldId id="488" r:id="rId25"/>
    <p:sldId id="489" r:id="rId26"/>
    <p:sldId id="275" r:id="rId27"/>
    <p:sldId id="293" r:id="rId28"/>
    <p:sldId id="294" r:id="rId29"/>
    <p:sldId id="300" r:id="rId30"/>
    <p:sldId id="491" r:id="rId31"/>
    <p:sldId id="482" r:id="rId32"/>
    <p:sldId id="486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43"/>
    </p:embeddedFont>
    <p:embeddedFont>
      <p:font typeface="Arial Narrow" panose="020B0606020202030204" pitchFamily="34" charset="0"/>
      <p:regular r:id="rId44"/>
      <p:bold r:id="rId45"/>
      <p:italic r:id="rId46"/>
      <p:boldItalic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onstantia" panose="02030602050306030303" pitchFamily="18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1A671D-8987-4F84-B253-360DBE7253AC}">
  <a:tblStyle styleId="{A11A671D-8987-4F84-B253-360DBE7253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4C3C4B-6128-44F5-B9FA-338A2409943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105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3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idesandcurrents.noaa.gov/noaatidepredictions.html?id=8575512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meanddate.com/astronomy/usa/annapoli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idesandcurrents.noaa.gov/noaacurrents/Predictions?id=ACT6106_1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5db55bc5d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4" name="Google Shape;104;g55db55bc5d_1_5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Kat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</p:txBody>
      </p:sp>
      <p:sp>
        <p:nvSpPr>
          <p:cNvPr id="105" name="Google Shape;105;g55db55bc5d_1_5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68736d3a6_1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0" name="Google Shape;170;g968736d3a6_1_63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https://tidesandcurrents.noaa.gov/noaatidepredictions.html?id=8575512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71" name="Google Shape;171;g968736d3a6_1_63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968736d3a6_1_34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25" tIns="90725" rIns="90725" bIns="90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</a:t>
            </a:r>
            <a:endParaRPr sz="1400"/>
          </a:p>
        </p:txBody>
      </p:sp>
      <p:sp>
        <p:nvSpPr>
          <p:cNvPr id="182" name="Google Shape;182;g968736d3a6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5db55bc5d_1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55db55bc5d_1_83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55db55bc5d_1_83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5db55bc5d_1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55db55bc5d_1_83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55db55bc5d_1_83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28325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5db55bc5d_1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55db55bc5d_1_83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55db55bc5d_1_83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496230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5db55bc5d_1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55db55bc5d_1_83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55db55bc5d_1_83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06559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5db55bc5d_1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55db55bc5d_1_83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55db55bc5d_1_83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90328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0917ab333_1_108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25" tIns="90725" rIns="90725" bIns="90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</a:t>
            </a:r>
            <a:endParaRPr sz="1400"/>
          </a:p>
        </p:txBody>
      </p:sp>
      <p:sp>
        <p:nvSpPr>
          <p:cNvPr id="216" name="Google Shape;216;gc0917ab333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5db55bc5d_1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55db55bc5d_1_83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55db55bc5d_1_83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20487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5db55bc5d_1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55db55bc5d_1_83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55db55bc5d_1_83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2315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68736d3a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68736d3a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274383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5db55bc5d_1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55db55bc5d_1_83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55db55bc5d_1_83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135854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5db55bc5d_1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55db55bc5d_1_83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55db55bc5d_1_83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08304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0917ab333_1_108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25" tIns="90725" rIns="90725" bIns="90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</a:t>
            </a:r>
            <a:endParaRPr sz="1400"/>
          </a:p>
        </p:txBody>
      </p:sp>
      <p:sp>
        <p:nvSpPr>
          <p:cNvPr id="216" name="Google Shape;216;gc0917ab333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7788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c0917ab333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c0917ab333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Lewie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479575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ad050bbd24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ad050bbd24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Lewie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5db55bc5d_1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8" name="Google Shape;428;g55db55bc5d_1_367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Pat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World Geodetic System - 84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g55db55bc5d_1_367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5db55bc5d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6" name="Google Shape;436;g55db55bc5d_1_491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Pat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55db55bc5d_1_491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55db55bc5d_1_1001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25" tIns="90725" rIns="90725" bIns="90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CGC SPAR 1200-1600 Baltimore → Annapolis</a:t>
            </a:r>
            <a:endParaRPr/>
          </a:p>
        </p:txBody>
      </p:sp>
      <p:sp>
        <p:nvSpPr>
          <p:cNvPr id="483" name="Google Shape;483;g55db55bc5d_1_10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55db55bc5d_1_1001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25" tIns="90725" rIns="90725" bIns="90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CGC SPAR 1200-1600 Baltimore → Annapolis</a:t>
            </a:r>
            <a:endParaRPr/>
          </a:p>
        </p:txBody>
      </p:sp>
      <p:sp>
        <p:nvSpPr>
          <p:cNvPr id="483" name="Google Shape;483;g55db55bc5d_1_10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34047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55db55bc5d_1_1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9" name="Google Shape;489;g55db55bc5d_1_1006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Pat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g55db55bc5d_1_1006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68736d3a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68736d3a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55db55bc5d_1_1012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g55db55bc5d_1_1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7" name="Google Shape;497;g55db55bc5d_1_1012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Kat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g55db55bc5d_1_1012:notes"/>
          <p:cNvSpPr txBox="1"/>
          <p:nvPr/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25" tIns="46225" rIns="92425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5db55bc5d_1_1024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55db55bc5d_1_1024:notes"/>
          <p:cNvSpPr txBox="1"/>
          <p:nvPr/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25" tIns="46225" rIns="92425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g55db55bc5d_1_1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1" name="Google Shape;511;g55db55bc5d_1_1024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Kat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Secure weather decks during high winds and sea state.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5db55bc5d_1_1031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g55db55bc5d_1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8" name="Google Shape;518;g55db55bc5d_1_1031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Kat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5db55bc5d_1_1038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g55db55bc5d_1_10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6" name="Google Shape;526;g55db55bc5d_1_1038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Kat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55db55bc5d_1_1045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g55db55bc5d_1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4" name="Google Shape;534;g55db55bc5d_1_1045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ca48b643f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ca48b643f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55db55bc5d_1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7" name="Google Shape;547;g55db55bc5d_1_1104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55db55bc5d_1_1104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ab200051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3" name="Google Shape;123;g1ab200051ac_0_0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Christian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add underway SOE w/ info on when and where training is occuring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also add underway SOE for transit back to USNA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24" name="Google Shape;124;g1ab200051ac_0_0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ab200051a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ab200051a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ab200051ac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ab200051ac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1587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5db55bc5d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g55db55bc5d_1_122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Lewie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https://www.timeanddate.com/astronomy/usa/annapolis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Chronological order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38" name="Google Shape;138;g55db55bc5d_1_122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5db55bc5d_1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6" name="Google Shape;146;g55db55bc5d_1_63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AJ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Add avg water temperature for the week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47" name="Google Shape;147;g55db55bc5d_1_63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68736d3a6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6" name="Google Shape;156;g968736d3a6_1_40:notes"/>
          <p:cNvSpPr txBox="1">
            <a:spLocks noGrp="1"/>
          </p:cNvSpPr>
          <p:nvPr>
            <p:ph type="body" idx="1"/>
          </p:nvPr>
        </p:nvSpPr>
        <p:spPr>
          <a:xfrm>
            <a:off x="686423" y="4344026"/>
            <a:ext cx="5485200" cy="4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Lewie</a:t>
            </a:r>
            <a:endParaRPr sz="12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https://tidesandcurrents.noaa.gov/noaacurrents/Predictions?id=ACT6106_1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57" name="Google Shape;157;g968736d3a6_1_40:notes"/>
          <p:cNvSpPr txBox="1">
            <a:spLocks noGrp="1"/>
          </p:cNvSpPr>
          <p:nvPr>
            <p:ph type="sldNum" idx="12"/>
          </p:nvPr>
        </p:nvSpPr>
        <p:spPr>
          <a:xfrm>
            <a:off x="3884034" y="8684926"/>
            <a:ext cx="29724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50" tIns="46225" rIns="92450" bIns="462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 b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Char char="•"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–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Content" type="txAndObj">
  <p:cSld name="TEXT_AND_OBJEC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533400" y="57150"/>
            <a:ext cx="76962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Char char="•"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–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Char char="•"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–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able" type="tbl">
  <p:cSld name="TABL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533400" y="57150"/>
            <a:ext cx="76962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–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–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•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3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Char char="»"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000099"/>
              </a:buClr>
              <a:buSzPts val="1600"/>
              <a:buFont typeface="Arial"/>
              <a:buNone/>
              <a:defRPr sz="16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000099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000099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000099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000099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000099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000099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>
            <a:spLocks noGrp="1"/>
          </p:cNvSpPr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00" cy="4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Char char="•"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–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rgbClr val="000099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000099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24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rgbClr val="000099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000099"/>
              </a:buClr>
              <a:buSzPts val="1000"/>
              <a:buFont typeface="Arial"/>
              <a:buNone/>
              <a:defRPr sz="1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rgbClr val="000099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body" idx="1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Char char="•"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–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 txBox="1">
            <a:spLocks noGrp="1"/>
          </p:cNvSpPr>
          <p:nvPr>
            <p:ph type="title"/>
          </p:nvPr>
        </p:nvSpPr>
        <p:spPr>
          <a:xfrm rot="5400000">
            <a:off x="5389350" y="1297200"/>
            <a:ext cx="4537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26"/>
          <p:cNvSpPr txBox="1">
            <a:spLocks noGrp="1"/>
          </p:cNvSpPr>
          <p:nvPr>
            <p:ph type="body" idx="1"/>
          </p:nvPr>
        </p:nvSpPr>
        <p:spPr>
          <a:xfrm rot="5400000">
            <a:off x="1198350" y="-684000"/>
            <a:ext cx="45375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Char char="•"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–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05979"/>
            <a:ext cx="8229600" cy="43886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6FDA8C3-1704-46F7-8FB3-744910EA29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en-US">
                <a:solidFill>
                  <a:srgbClr val="009900"/>
                </a:solidFill>
              </a:rPr>
              <a:t>UNCLASSIFIED</a:t>
            </a:r>
          </a:p>
          <a:p>
            <a:pPr>
              <a:defRPr/>
            </a:pPr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FA3B84C9-2BF3-4858-83C7-7FD89D09C65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From Courage…Life</a:t>
            </a:r>
          </a:p>
        </p:txBody>
      </p:sp>
    </p:spTree>
    <p:extLst>
      <p:ext uri="{BB962C8B-B14F-4D97-AF65-F5344CB8AC3E}">
        <p14:creationId xmlns:p14="http://schemas.microsoft.com/office/powerpoint/2010/main" val="424916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Char char="•"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–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53" name="Google Shape;53;p13"/>
          <p:cNvCxnSpPr/>
          <p:nvPr/>
        </p:nvCxnSpPr>
        <p:spPr>
          <a:xfrm>
            <a:off x="0" y="857250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13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13"/>
          <p:cNvSpPr txBox="1"/>
          <p:nvPr/>
        </p:nvSpPr>
        <p:spPr>
          <a:xfrm>
            <a:off x="0" y="4972050"/>
            <a:ext cx="9144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rgbClr val="008000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0" y="4995863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57;p13"/>
          <p:cNvSpPr txBox="1"/>
          <p:nvPr/>
        </p:nvSpPr>
        <p:spPr>
          <a:xfrm>
            <a:off x="0" y="0"/>
            <a:ext cx="91440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0" u="none" strike="noStrike" cap="none">
                <a:solidFill>
                  <a:srgbClr val="008000"/>
                </a:solidFill>
                <a:latin typeface="Arial"/>
                <a:ea typeface="Arial"/>
                <a:cs typeface="Arial"/>
                <a:sym typeface="Arial"/>
              </a:rPr>
              <a:t>UNCLASSIFIED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-76200" y="-57150"/>
            <a:ext cx="1085850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8296275" y="171450"/>
            <a:ext cx="635794" cy="6286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7"/>
          <p:cNvSpPr txBox="1"/>
          <p:nvPr/>
        </p:nvSpPr>
        <p:spPr>
          <a:xfrm>
            <a:off x="0" y="1524325"/>
            <a:ext cx="91440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None/>
            </a:pPr>
            <a:r>
              <a:rPr lang="en-US" sz="3200" b="1" dirty="0">
                <a:solidFill>
                  <a:srgbClr val="000099"/>
                </a:solidFill>
              </a:rPr>
              <a:t>NN284x Navigation Project Assignments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None/>
            </a:pPr>
            <a:endParaRPr lang="en-US" sz="3200" b="1" dirty="0">
              <a:solidFill>
                <a:srgbClr val="0000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None/>
            </a:pPr>
            <a:r>
              <a:rPr lang="en-US" sz="3200" b="1" dirty="0">
                <a:solidFill>
                  <a:srgbClr val="FF0000"/>
                </a:solidFill>
              </a:rPr>
              <a:t>NS Everett to Yokosuka, Japan</a:t>
            </a:r>
            <a:endParaRPr sz="3200" b="1" dirty="0">
              <a:solidFill>
                <a:srgbClr val="FF0000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None/>
            </a:pPr>
            <a:endParaRPr sz="3200" b="1" dirty="0">
              <a:solidFill>
                <a:srgbClr val="000099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400" b="1" dirty="0">
                <a:solidFill>
                  <a:srgbClr val="FF0000"/>
                </a:solidFill>
              </a:rPr>
              <a:t>8-11DEC22</a:t>
            </a:r>
            <a:endParaRPr sz="2400" b="1" i="0" u="none" strike="noStrike" cap="none" dirty="0">
              <a:solidFill>
                <a:srgbClr val="FF0000"/>
              </a:solidFill>
              <a:sym typeface="Arial"/>
            </a:endParaRPr>
          </a:p>
        </p:txBody>
      </p:sp>
      <p:sp>
        <p:nvSpPr>
          <p:cNvPr id="108" name="Google Shape;108;p27"/>
          <p:cNvSpPr txBox="1"/>
          <p:nvPr/>
        </p:nvSpPr>
        <p:spPr>
          <a:xfrm>
            <a:off x="0" y="228600"/>
            <a:ext cx="91440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4400"/>
              <a:buFont typeface="Arial"/>
              <a:buNone/>
            </a:pPr>
            <a:r>
              <a:rPr lang="en" sz="4400" b="1" i="1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NAVIGATION BRIEF</a:t>
            </a:r>
            <a:endParaRPr sz="4400" b="1" i="1" u="none" strike="noStrike" cap="none">
              <a:solidFill>
                <a:srgbClr val="00009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i="1" dirty="0">
                <a:solidFill>
                  <a:srgbClr val="FF0000"/>
                </a:solidFill>
              </a:rPr>
              <a:t>TIDE – </a:t>
            </a:r>
            <a:r>
              <a:rPr lang="en-US" i="1" dirty="0">
                <a:solidFill>
                  <a:srgbClr val="FF0000"/>
                </a:solidFill>
              </a:rPr>
              <a:t>Port of Departure</a:t>
            </a:r>
            <a:endParaRPr sz="4400" i="1" dirty="0">
              <a:solidFill>
                <a:srgbClr val="FF0000"/>
              </a:solidFill>
            </a:endParaRPr>
          </a:p>
        </p:txBody>
      </p:sp>
      <p:pic>
        <p:nvPicPr>
          <p:cNvPr id="175" name="Google Shape;17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650" y="1229748"/>
            <a:ext cx="6514973" cy="3234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35"/>
          <p:cNvGrpSpPr/>
          <p:nvPr/>
        </p:nvGrpSpPr>
        <p:grpSpPr>
          <a:xfrm>
            <a:off x="974097" y="2000691"/>
            <a:ext cx="2028739" cy="2117170"/>
            <a:chOff x="698532" y="2789103"/>
            <a:chExt cx="2310900" cy="1566533"/>
          </a:xfrm>
        </p:grpSpPr>
        <p:cxnSp>
          <p:nvCxnSpPr>
            <p:cNvPr id="177" name="Google Shape;177;p35"/>
            <p:cNvCxnSpPr/>
            <p:nvPr/>
          </p:nvCxnSpPr>
          <p:spPr>
            <a:xfrm rot="10800000">
              <a:off x="2994145" y="2789336"/>
              <a:ext cx="0" cy="1566300"/>
            </a:xfrm>
            <a:prstGeom prst="straightConnector1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35"/>
            <p:cNvCxnSpPr/>
            <p:nvPr/>
          </p:nvCxnSpPr>
          <p:spPr>
            <a:xfrm rot="10800000" flipH="1">
              <a:off x="698532" y="2789103"/>
              <a:ext cx="2310900" cy="300"/>
            </a:xfrm>
            <a:prstGeom prst="straightConnector1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9" name="Google Shape;179;p35"/>
          <p:cNvSpPr txBox="1"/>
          <p:nvPr/>
        </p:nvSpPr>
        <p:spPr>
          <a:xfrm>
            <a:off x="3287550" y="1783225"/>
            <a:ext cx="2568900" cy="415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1.23ft Above MLLW @ 1900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6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1" u="none" strike="noStrike" cap="none" dirty="0">
                <a:solidFill>
                  <a:srgbClr val="FF0000"/>
                </a:solidFill>
                <a:sym typeface="Arial"/>
              </a:rPr>
              <a:t>TRACK DATA OUTBOUND </a:t>
            </a:r>
            <a:r>
              <a:rPr lang="en-US" sz="4000" b="1" i="1" u="none" strike="noStrike" cap="none" dirty="0">
                <a:solidFill>
                  <a:srgbClr val="FF0000"/>
                </a:solidFill>
                <a:sym typeface="Arial"/>
              </a:rPr>
              <a:t>Port</a:t>
            </a:r>
            <a:endParaRPr dirty="0">
              <a:solidFill>
                <a:srgbClr val="FF0000"/>
              </a:solidFill>
            </a:endParaRPr>
          </a:p>
        </p:txBody>
      </p:sp>
      <p:graphicFrame>
        <p:nvGraphicFramePr>
          <p:cNvPr id="185" name="Google Shape;185;p36"/>
          <p:cNvGraphicFramePr/>
          <p:nvPr/>
        </p:nvGraphicFramePr>
        <p:xfrm>
          <a:off x="457200" y="1914438"/>
          <a:ext cx="8229600" cy="1326055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32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6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8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0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Leg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(°)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Speed (kts)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Dist (yds)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r>
                        <a:rPr lang="en">
                          <a:solidFill>
                            <a:srgbClr val="000066"/>
                          </a:solidFill>
                        </a:rPr>
                        <a:t>6</a:t>
                      </a: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6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196</a:t>
                      </a: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</a:t>
                      </a:r>
                      <a:r>
                        <a:rPr lang="en">
                          <a:solidFill>
                            <a:srgbClr val="000066"/>
                          </a:solidFill>
                        </a:rPr>
                        <a:t>3</a:t>
                      </a: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8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en">
                          <a:solidFill>
                            <a:srgbClr val="000066"/>
                          </a:solidFill>
                        </a:rPr>
                        <a:t>700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r>
                        <a:rPr lang="en">
                          <a:solidFill>
                            <a:srgbClr val="000066"/>
                          </a:solidFill>
                        </a:rPr>
                        <a:t>6</a:t>
                      </a: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8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66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">
                          <a:solidFill>
                            <a:srgbClr val="000066"/>
                          </a:solidFill>
                        </a:rPr>
                        <a:t>660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6" name="Google Shape;186;p36"/>
          <p:cNvSpPr txBox="1"/>
          <p:nvPr/>
        </p:nvSpPr>
        <p:spPr>
          <a:xfrm>
            <a:off x="1638300" y="3472690"/>
            <a:ext cx="5867400" cy="572700"/>
          </a:xfrm>
          <a:prstGeom prst="rect">
            <a:avLst/>
          </a:prstGeom>
          <a:noFill/>
          <a:ln w="28575" cap="flat" cmpd="sng">
            <a:solidFill>
              <a:srgbClr val="00006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/>
              <a:buNone/>
            </a:pPr>
            <a:r>
              <a:rPr lang="en" sz="1600" b="1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TURNS BASED ON STANDARD RUDDER AT </a:t>
            </a:r>
            <a:r>
              <a:rPr lang="en" sz="1600" b="1" dirty="0">
                <a:solidFill>
                  <a:srgbClr val="FF0000"/>
                </a:solidFill>
              </a:rPr>
              <a:t>8</a:t>
            </a:r>
            <a:r>
              <a:rPr lang="en" sz="1600" b="1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KNOTS</a:t>
            </a:r>
            <a:endParaRPr sz="1600" b="1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0" y="228598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1" u="none" strike="noStrike" cap="none" dirty="0">
                <a:solidFill>
                  <a:srgbClr val="FF0000"/>
                </a:solidFill>
                <a:sym typeface="Arial"/>
              </a:rPr>
              <a:t>OUTBOUND LEGS 1 - 3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194" name="Google Shape;194;p37"/>
          <p:cNvPicPr preferRelativeResize="0"/>
          <p:nvPr/>
        </p:nvPicPr>
        <p:blipFill rotWithShape="1">
          <a:blip r:embed="rId3">
            <a:alphaModFix/>
          </a:blip>
          <a:srcRect b="17648"/>
          <a:stretch/>
        </p:blipFill>
        <p:spPr>
          <a:xfrm>
            <a:off x="1216650" y="1157775"/>
            <a:ext cx="6710700" cy="34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0" y="228598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1" u="none" strike="noStrike" cap="none" dirty="0">
                <a:solidFill>
                  <a:srgbClr val="FF0000"/>
                </a:solidFill>
                <a:sym typeface="Arial"/>
              </a:rPr>
              <a:t>OUTBOUND LEGS 1 - 3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194" name="Google Shape;194;p37"/>
          <p:cNvPicPr preferRelativeResize="0"/>
          <p:nvPr/>
        </p:nvPicPr>
        <p:blipFill rotWithShape="1">
          <a:blip r:embed="rId3">
            <a:alphaModFix/>
          </a:blip>
          <a:srcRect b="17648"/>
          <a:stretch/>
        </p:blipFill>
        <p:spPr>
          <a:xfrm>
            <a:off x="1216650" y="1157775"/>
            <a:ext cx="6710700" cy="3413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6123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0" y="228598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1" u="none" strike="noStrike" cap="none" dirty="0">
                <a:solidFill>
                  <a:srgbClr val="FF0000"/>
                </a:solidFill>
                <a:sym typeface="Arial"/>
              </a:rPr>
              <a:t>OUTBOUND LEGS 1 - 3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194" name="Google Shape;194;p37"/>
          <p:cNvPicPr preferRelativeResize="0"/>
          <p:nvPr/>
        </p:nvPicPr>
        <p:blipFill rotWithShape="1">
          <a:blip r:embed="rId3">
            <a:alphaModFix/>
          </a:blip>
          <a:srcRect b="17648"/>
          <a:stretch/>
        </p:blipFill>
        <p:spPr>
          <a:xfrm>
            <a:off x="1216650" y="1157775"/>
            <a:ext cx="6710700" cy="3413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91138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Date Placeholder 3">
            <a:extLst>
              <a:ext uri="{FF2B5EF4-FFF2-40B4-BE49-F238E27FC236}">
                <a16:creationId xmlns:a16="http://schemas.microsoft.com/office/drawing/2014/main" id="{84ACF9B1-2E1C-4484-8903-8FCBEEB3F8B9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557213" indent="-214313">
              <a:spcBef>
                <a:spcPct val="20000"/>
              </a:spcBef>
              <a:buChar char="–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857250" indent="-171450">
              <a:spcBef>
                <a:spcPct val="20000"/>
              </a:spcBef>
              <a:buChar char="•"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200150" indent="-17145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543050" indent="-17145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8859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2288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5717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29146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50">
                <a:solidFill>
                  <a:srgbClr val="009900"/>
                </a:solidFill>
              </a:rPr>
              <a:t>UNCLASSIFIED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050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7D3A915B-DA89-40B5-B051-96C3AB31A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5900" y="1"/>
            <a:ext cx="6172200" cy="4798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 sz="18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B9933CD1-FA70-468F-A229-75AB753C1B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43000" y="2600325"/>
            <a:ext cx="3314700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50"/>
              <a:t> </a:t>
            </a:r>
          </a:p>
        </p:txBody>
      </p:sp>
      <p:sp>
        <p:nvSpPr>
          <p:cNvPr id="17413" name="Line 7">
            <a:extLst>
              <a:ext uri="{FF2B5EF4-FFF2-40B4-BE49-F238E27FC236}">
                <a16:creationId xmlns:a16="http://schemas.microsoft.com/office/drawing/2014/main" id="{CC22FFF5-6EE7-479F-BD8C-09479FF7E771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485900" y="2800350"/>
            <a:ext cx="611505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17414" name="Line 8">
            <a:extLst>
              <a:ext uri="{FF2B5EF4-FFF2-40B4-BE49-F238E27FC236}">
                <a16:creationId xmlns:a16="http://schemas.microsoft.com/office/drawing/2014/main" id="{994CB198-37D2-4B0B-BEC2-3937210F7DE6}"/>
              </a:ext>
            </a:extLst>
          </p:cNvPr>
          <p:cNvSpPr>
            <a:spLocks noChangeShapeType="1"/>
          </p:cNvSpPr>
          <p:nvPr/>
        </p:nvSpPr>
        <p:spPr bwMode="auto">
          <a:xfrm>
            <a:off x="4514850" y="1085850"/>
            <a:ext cx="0" cy="3543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17415" name="Rectangle 9">
            <a:extLst>
              <a:ext uri="{FF2B5EF4-FFF2-40B4-BE49-F238E27FC236}">
                <a16:creationId xmlns:a16="http://schemas.microsoft.com/office/drawing/2014/main" id="{0E9D917F-7D18-42AC-A70B-63E6D5E636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14850" y="2857500"/>
            <a:ext cx="3348962" cy="1338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Emergency Anchorages:</a:t>
            </a:r>
            <a:r>
              <a:rPr lang="en-US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</a:p>
          <a:p>
            <a:pPr marL="557213" lvl="1" indent="-214313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350" dirty="0"/>
              <a:t>Anchor using 5x the water depth for shots used. 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050" dirty="0"/>
              <a:t>	</a:t>
            </a:r>
            <a:r>
              <a:rPr lang="en-US" altLang="en-US" sz="1350" dirty="0">
                <a:latin typeface="+mj-lt"/>
              </a:rPr>
              <a:t>Bottom type: Sand and Mud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350" dirty="0">
                <a:latin typeface="+mj-lt"/>
              </a:rPr>
              <a:t>	15 fathoms in each shot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350" dirty="0">
                <a:latin typeface="+mj-lt"/>
              </a:rPr>
              <a:t>	1 shot = 90 FT</a:t>
            </a:r>
          </a:p>
        </p:txBody>
      </p:sp>
      <p:sp>
        <p:nvSpPr>
          <p:cNvPr id="17416" name="Rectangle 10">
            <a:extLst>
              <a:ext uri="{FF2B5EF4-FFF2-40B4-BE49-F238E27FC236}">
                <a16:creationId xmlns:a16="http://schemas.microsoft.com/office/drawing/2014/main" id="{0218AB16-B9AC-4FED-86B5-BBBD8C4476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14850" y="1085850"/>
            <a:ext cx="3486150" cy="300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135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7417" name="Rectangle 11">
            <a:extLst>
              <a:ext uri="{FF2B5EF4-FFF2-40B4-BE49-F238E27FC236}">
                <a16:creationId xmlns:a16="http://schemas.microsoft.com/office/drawing/2014/main" id="{770F7516-DD6C-4100-AB13-C2FB2ED810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28750" y="1085850"/>
            <a:ext cx="3028950" cy="1131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Designated Shoal Water: </a:t>
            </a:r>
            <a:r>
              <a:rPr lang="en-US" altLang="en-US" sz="1275" dirty="0"/>
              <a:t>	</a:t>
            </a:r>
          </a:p>
          <a:p>
            <a:pPr marL="384572" lvl="1" indent="-214313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36 FT </a:t>
            </a:r>
            <a:r>
              <a:rPr lang="en-US" altLang="en-US" sz="1350" dirty="0">
                <a:latin typeface="+mj-lt"/>
              </a:rPr>
              <a:t>(11m) </a:t>
            </a:r>
            <a:r>
              <a:rPr lang="en-US" altLang="en-US" sz="13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BOLD BLACK </a:t>
            </a:r>
            <a:r>
              <a:rPr lang="en-US" altLang="en-US" sz="1350" dirty="0">
                <a:latin typeface="+mj-lt"/>
              </a:rPr>
              <a:t>soundings on DNCs Deepest Projection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 dirty="0"/>
          </a:p>
        </p:txBody>
      </p:sp>
      <p:sp>
        <p:nvSpPr>
          <p:cNvPr id="17418" name="Rectangle 12">
            <a:extLst>
              <a:ext uri="{FF2B5EF4-FFF2-40B4-BE49-F238E27FC236}">
                <a16:creationId xmlns:a16="http://schemas.microsoft.com/office/drawing/2014/main" id="{19CC2FFC-25E0-43E3-9324-C8E5FCAB6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2857501"/>
            <a:ext cx="3257550" cy="1131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Average Depth of Water for Transit: </a:t>
            </a:r>
          </a:p>
          <a:p>
            <a:pPr marL="557213" lvl="1" indent="-214313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350" dirty="0">
                <a:solidFill>
                  <a:srgbClr val="FF0000"/>
                </a:solidFill>
                <a:latin typeface="+mj-lt"/>
              </a:rPr>
              <a:t>Average charted depth: 38-50 FT</a:t>
            </a:r>
          </a:p>
          <a:p>
            <a:pPr marL="342900" lvl="1">
              <a:spcBef>
                <a:spcPct val="0"/>
              </a:spcBef>
              <a:buNone/>
            </a:pPr>
            <a:endParaRPr lang="en-US" altLang="en-US" sz="135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7419" name="Line 13">
            <a:extLst>
              <a:ext uri="{FF2B5EF4-FFF2-40B4-BE49-F238E27FC236}">
                <a16:creationId xmlns:a16="http://schemas.microsoft.com/office/drawing/2014/main" id="{60C2E9C1-7307-4E3E-932A-E80EC07D346D}"/>
              </a:ext>
            </a:extLst>
          </p:cNvPr>
          <p:cNvSpPr>
            <a:spLocks noChangeShapeType="1"/>
          </p:cNvSpPr>
          <p:nvPr/>
        </p:nvSpPr>
        <p:spPr bwMode="auto">
          <a:xfrm>
            <a:off x="2514600" y="5029200"/>
            <a:ext cx="4114800" cy="0"/>
          </a:xfrm>
          <a:prstGeom prst="line">
            <a:avLst/>
          </a:prstGeom>
          <a:noFill/>
          <a:ln w="38100">
            <a:solidFill>
              <a:srgbClr val="00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17420" name="Line 14">
            <a:extLst>
              <a:ext uri="{FF2B5EF4-FFF2-40B4-BE49-F238E27FC236}">
                <a16:creationId xmlns:a16="http://schemas.microsoft.com/office/drawing/2014/main" id="{D968E9AC-F03A-4319-BEE3-4E6C2ABD7E4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0" y="5086350"/>
            <a:ext cx="4114800" cy="0"/>
          </a:xfrm>
          <a:prstGeom prst="line">
            <a:avLst/>
          </a:prstGeom>
          <a:noFill/>
          <a:ln w="38100">
            <a:solidFill>
              <a:srgbClr val="99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17421" name="Rectangle 15">
            <a:extLst>
              <a:ext uri="{FF2B5EF4-FFF2-40B4-BE49-F238E27FC236}">
                <a16:creationId xmlns:a16="http://schemas.microsoft.com/office/drawing/2014/main" id="{676395FB-22BB-450A-AE7A-421C44713F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3650" y="4957762"/>
            <a:ext cx="16002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900" b="1" i="1">
                <a:solidFill>
                  <a:srgbClr val="000066"/>
                </a:solidFill>
                <a:cs typeface="Arial" panose="020B0604020202020204" pitchFamily="34" charset="0"/>
              </a:rPr>
              <a:t>From Courage…Life</a:t>
            </a:r>
          </a:p>
        </p:txBody>
      </p:sp>
      <p:sp>
        <p:nvSpPr>
          <p:cNvPr id="3" name="Rectangle 2"/>
          <p:cNvSpPr/>
          <p:nvPr/>
        </p:nvSpPr>
        <p:spPr>
          <a:xfrm>
            <a:off x="4557336" y="1095264"/>
            <a:ext cx="3429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sz="105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Transit information:</a:t>
            </a:r>
          </a:p>
          <a:p>
            <a:r>
              <a:rPr lang="en-US" sz="1050" dirty="0">
                <a:solidFill>
                  <a:srgbClr val="FF0000"/>
                </a:solidFill>
              </a:rPr>
              <a:t>LOOK INTO COAST PILOTS AND FIND SOME INFORMATION ABOUT THE DEPARTURE PORT THAT IS RELEVANT.</a:t>
            </a:r>
          </a:p>
        </p:txBody>
      </p:sp>
      <p:sp>
        <p:nvSpPr>
          <p:cNvPr id="15" name="Google Shape;184;p36">
            <a:extLst>
              <a:ext uri="{FF2B5EF4-FFF2-40B4-BE49-F238E27FC236}">
                <a16:creationId xmlns:a16="http://schemas.microsoft.com/office/drawing/2014/main" id="{3B036478-BB03-4E8B-8A21-AB0F2D720A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1" u="none" strike="noStrike" cap="none" dirty="0">
                <a:solidFill>
                  <a:srgbClr val="FF0000"/>
                </a:solidFill>
                <a:sym typeface="Arial"/>
              </a:rPr>
              <a:t>TRANSIT INFORMATION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0" y="228598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1" u="none" strike="noStrike" cap="none" dirty="0">
                <a:solidFill>
                  <a:srgbClr val="FF0000"/>
                </a:solidFill>
                <a:sym typeface="Arial"/>
              </a:rPr>
              <a:t>TRANSOCEANIC ROUTE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D39408-6A7C-4FD7-AE5E-428A96543C6F}"/>
              </a:ext>
            </a:extLst>
          </p:cNvPr>
          <p:cNvSpPr txBox="1"/>
          <p:nvPr/>
        </p:nvSpPr>
        <p:spPr>
          <a:xfrm>
            <a:off x="955964" y="1572491"/>
            <a:ext cx="7363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TAKE VMS SCREENSHOTS OF YOUR TRANSOCEANIC VOYAGE AND PRESENT THEM</a:t>
            </a:r>
          </a:p>
        </p:txBody>
      </p:sp>
    </p:spTree>
    <p:extLst>
      <p:ext uri="{BB962C8B-B14F-4D97-AF65-F5344CB8AC3E}">
        <p14:creationId xmlns:p14="http://schemas.microsoft.com/office/powerpoint/2010/main" val="3297561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0" y="228598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1" u="none" strike="noStrike" cap="none" dirty="0">
                <a:solidFill>
                  <a:srgbClr val="FF0000"/>
                </a:solidFill>
                <a:sym typeface="Arial"/>
              </a:rPr>
              <a:t>TRANSOCEANIC ROUTE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D39408-6A7C-4FD7-AE5E-428A96543C6F}"/>
              </a:ext>
            </a:extLst>
          </p:cNvPr>
          <p:cNvSpPr txBox="1"/>
          <p:nvPr/>
        </p:nvSpPr>
        <p:spPr>
          <a:xfrm>
            <a:off x="955964" y="1572491"/>
            <a:ext cx="7363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TAKE VMS SCREENSHOTS OF YOUR TRANSOCEANIC VOYAGE AND PRESENT THEM</a:t>
            </a:r>
          </a:p>
        </p:txBody>
      </p:sp>
    </p:spTree>
    <p:extLst>
      <p:ext uri="{BB962C8B-B14F-4D97-AF65-F5344CB8AC3E}">
        <p14:creationId xmlns:p14="http://schemas.microsoft.com/office/powerpoint/2010/main" val="3527729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0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i="1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TRACK DATA </a:t>
            </a:r>
            <a:r>
              <a:rPr lang="en" sz="3500" i="1" dirty="0">
                <a:solidFill>
                  <a:srgbClr val="FF0000"/>
                </a:solidFill>
              </a:rPr>
              <a:t>IN</a:t>
            </a:r>
            <a:r>
              <a:rPr lang="en" sz="3500" b="1" i="1" u="none" strike="noStrike" cap="none" dirty="0">
                <a:solidFill>
                  <a:srgbClr val="FF0000"/>
                </a:solidFill>
                <a:sym typeface="Arial"/>
              </a:rPr>
              <a:t>BOUND </a:t>
            </a:r>
            <a:r>
              <a:rPr lang="en-US" sz="3500" b="1" i="1" u="none" strike="noStrike" cap="none" dirty="0">
                <a:solidFill>
                  <a:srgbClr val="FF0000"/>
                </a:solidFill>
                <a:sym typeface="Arial"/>
              </a:rPr>
              <a:t>Port</a:t>
            </a:r>
            <a:endParaRPr sz="3500" dirty="0">
              <a:solidFill>
                <a:srgbClr val="FF0000"/>
              </a:solidFill>
            </a:endParaRPr>
          </a:p>
        </p:txBody>
      </p:sp>
      <p:graphicFrame>
        <p:nvGraphicFramePr>
          <p:cNvPr id="219" name="Google Shape;219;p40"/>
          <p:cNvGraphicFramePr/>
          <p:nvPr/>
        </p:nvGraphicFramePr>
        <p:xfrm>
          <a:off x="457200" y="1634388"/>
          <a:ext cx="8229600" cy="1326055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32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6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8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0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Leg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(°)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Speed (kts)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Dist (yds)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58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070T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10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2400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59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054T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10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5600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Final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094T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66"/>
                          </a:solidFill>
                        </a:rPr>
                        <a:t>10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100"/>
                        <a:t>1000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0" name="Google Shape;220;p40"/>
          <p:cNvSpPr txBox="1"/>
          <p:nvPr/>
        </p:nvSpPr>
        <p:spPr>
          <a:xfrm>
            <a:off x="1638300" y="3492965"/>
            <a:ext cx="5867400" cy="572700"/>
          </a:xfrm>
          <a:prstGeom prst="rect">
            <a:avLst/>
          </a:prstGeom>
          <a:noFill/>
          <a:ln w="28575" cap="flat" cmpd="sng">
            <a:solidFill>
              <a:srgbClr val="00006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/>
              <a:buNone/>
            </a:pPr>
            <a:r>
              <a:rPr lang="en" sz="1600" b="1">
                <a:solidFill>
                  <a:srgbClr val="000066"/>
                </a:solidFill>
                <a:latin typeface="Arial"/>
                <a:ea typeface="Arial"/>
                <a:cs typeface="Arial"/>
                <a:sym typeface="Arial"/>
              </a:rPr>
              <a:t>TURNS BASED ON STANDARD RUDDER AT </a:t>
            </a:r>
            <a:r>
              <a:rPr lang="en" sz="1600" b="1">
                <a:solidFill>
                  <a:srgbClr val="000066"/>
                </a:solidFill>
              </a:rPr>
              <a:t>10</a:t>
            </a:r>
            <a:r>
              <a:rPr lang="en" sz="1600" b="1">
                <a:solidFill>
                  <a:srgbClr val="000066"/>
                </a:solidFill>
                <a:latin typeface="Arial"/>
                <a:ea typeface="Arial"/>
                <a:cs typeface="Arial"/>
                <a:sym typeface="Arial"/>
              </a:rPr>
              <a:t> KNOTS</a:t>
            </a:r>
            <a:endParaRPr sz="1600" b="1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0" y="228598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0000"/>
                </a:solidFill>
              </a:rPr>
              <a:t>INBOUND</a:t>
            </a:r>
            <a:r>
              <a:rPr lang="en" sz="4000" b="1" i="1" u="none" strike="noStrike" cap="none" dirty="0">
                <a:solidFill>
                  <a:srgbClr val="FF0000"/>
                </a:solidFill>
                <a:sym typeface="Arial"/>
              </a:rPr>
              <a:t> LEGS 1 - 3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194" name="Google Shape;194;p37"/>
          <p:cNvPicPr preferRelativeResize="0"/>
          <p:nvPr/>
        </p:nvPicPr>
        <p:blipFill rotWithShape="1">
          <a:blip r:embed="rId3">
            <a:alphaModFix/>
          </a:blip>
          <a:srcRect b="17648"/>
          <a:stretch/>
        </p:blipFill>
        <p:spPr>
          <a:xfrm>
            <a:off x="1216650" y="1157775"/>
            <a:ext cx="6710700" cy="3413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5878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TEAM MEMBERS</a:t>
            </a:r>
            <a:endParaRPr i="1" dirty="0"/>
          </a:p>
        </p:txBody>
      </p:sp>
      <p:sp>
        <p:nvSpPr>
          <p:cNvPr id="114" name="Google Shape;114;p28"/>
          <p:cNvSpPr txBox="1">
            <a:spLocks noGrp="1"/>
          </p:cNvSpPr>
          <p:nvPr>
            <p:ph type="body" idx="1"/>
          </p:nvPr>
        </p:nvSpPr>
        <p:spPr>
          <a:xfrm>
            <a:off x="0" y="1092700"/>
            <a:ext cx="9243000" cy="37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FF0000"/>
                </a:solidFill>
              </a:rPr>
              <a:t>TEAM MEMBERS NAMES</a:t>
            </a:r>
            <a:endParaRPr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669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0" y="228598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0000"/>
                </a:solidFill>
              </a:rPr>
              <a:t>INBOUND</a:t>
            </a:r>
            <a:r>
              <a:rPr lang="en" sz="4000" b="1" i="1" u="none" strike="noStrike" cap="none" dirty="0">
                <a:solidFill>
                  <a:srgbClr val="FF0000"/>
                </a:solidFill>
                <a:sym typeface="Arial"/>
              </a:rPr>
              <a:t> LEGS 1 - 3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194" name="Google Shape;194;p37"/>
          <p:cNvPicPr preferRelativeResize="0"/>
          <p:nvPr/>
        </p:nvPicPr>
        <p:blipFill rotWithShape="1">
          <a:blip r:embed="rId3">
            <a:alphaModFix/>
          </a:blip>
          <a:srcRect b="17648"/>
          <a:stretch/>
        </p:blipFill>
        <p:spPr>
          <a:xfrm>
            <a:off x="1216650" y="1157775"/>
            <a:ext cx="6710700" cy="3413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0093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0" y="228598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0000"/>
                </a:solidFill>
              </a:rPr>
              <a:t>INBOUND</a:t>
            </a:r>
            <a:r>
              <a:rPr lang="en" sz="4000" b="1" i="1" u="none" strike="noStrike" cap="none" dirty="0">
                <a:solidFill>
                  <a:srgbClr val="FF0000"/>
                </a:solidFill>
                <a:sym typeface="Arial"/>
              </a:rPr>
              <a:t> LEGS 1 - 3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194" name="Google Shape;194;p37"/>
          <p:cNvPicPr preferRelativeResize="0"/>
          <p:nvPr/>
        </p:nvPicPr>
        <p:blipFill rotWithShape="1">
          <a:blip r:embed="rId3">
            <a:alphaModFix/>
          </a:blip>
          <a:srcRect b="17648"/>
          <a:stretch/>
        </p:blipFill>
        <p:spPr>
          <a:xfrm>
            <a:off x="1216650" y="1157775"/>
            <a:ext cx="6710700" cy="3413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474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>
            <a:spLocks noGrp="1"/>
          </p:cNvSpPr>
          <p:nvPr>
            <p:ph type="title"/>
          </p:nvPr>
        </p:nvSpPr>
        <p:spPr>
          <a:xfrm>
            <a:off x="0" y="228598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rgbClr val="FF0000"/>
                </a:solidFill>
              </a:rPr>
              <a:t>ANCHORAGE POINT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194" name="Google Shape;194;p37"/>
          <p:cNvPicPr preferRelativeResize="0"/>
          <p:nvPr/>
        </p:nvPicPr>
        <p:blipFill rotWithShape="1">
          <a:blip r:embed="rId3">
            <a:alphaModFix/>
          </a:blip>
          <a:srcRect b="17648"/>
          <a:stretch/>
        </p:blipFill>
        <p:spPr>
          <a:xfrm>
            <a:off x="1216650" y="1157775"/>
            <a:ext cx="6710700" cy="3413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62710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0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i="1" dirty="0">
                <a:solidFill>
                  <a:srgbClr val="FF0000"/>
                </a:solidFill>
              </a:rPr>
              <a:t>ANCHORAGE TRACK DATA</a:t>
            </a:r>
            <a:endParaRPr sz="3500" dirty="0">
              <a:solidFill>
                <a:srgbClr val="FF0000"/>
              </a:solidFill>
            </a:endParaRPr>
          </a:p>
        </p:txBody>
      </p:sp>
      <p:graphicFrame>
        <p:nvGraphicFramePr>
          <p:cNvPr id="219" name="Google Shape;219;p40"/>
          <p:cNvGraphicFramePr/>
          <p:nvPr>
            <p:extLst>
              <p:ext uri="{D42A27DB-BD31-4B8C-83A1-F6EECF244321}">
                <p14:modId xmlns:p14="http://schemas.microsoft.com/office/powerpoint/2010/main" val="1888475103"/>
              </p:ext>
            </p:extLst>
          </p:nvPr>
        </p:nvGraphicFramePr>
        <p:xfrm>
          <a:off x="457200" y="1634388"/>
          <a:ext cx="8229600" cy="8992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7615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32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6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8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0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sym typeface="Arial"/>
                        </a:rPr>
                        <a:t>HEAD BEARING</a:t>
                      </a:r>
                      <a:endParaRPr sz="1100" dirty="0"/>
                    </a:p>
                  </a:txBody>
                  <a:tcPr marL="91450" marR="9145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sym typeface="Arial"/>
                        </a:rPr>
                        <a:t>DROP BEARING</a:t>
                      </a:r>
                      <a:endParaRPr sz="1100" dirty="0"/>
                    </a:p>
                  </a:txBody>
                  <a:tcPr marL="91450" marR="9145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sym typeface="Arial"/>
                        </a:rPr>
                        <a:t>DROP RANGE</a:t>
                      </a:r>
                      <a:endParaRPr sz="1100" dirty="0"/>
                    </a:p>
                  </a:txBody>
                  <a:tcPr marL="91450" marR="9145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>
                          <a:sym typeface="Arial"/>
                        </a:rPr>
                        <a:t>DEPTH OF THE WATER</a:t>
                      </a:r>
                      <a:endParaRPr sz="1100" dirty="0"/>
                    </a:p>
                  </a:txBody>
                  <a:tcPr marL="91450" marR="91450" marT="34300" marB="343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</a:rPr>
                        <a:t>VA-346°T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</a:rPr>
                        <a:t>VB-346°T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endParaRPr 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</a:rPr>
                        <a:t>RA-3400 YARDS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66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</a:rPr>
                        <a:t>25 FT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0" name="Google Shape;220;p40"/>
          <p:cNvSpPr txBox="1"/>
          <p:nvPr/>
        </p:nvSpPr>
        <p:spPr>
          <a:xfrm>
            <a:off x="1638300" y="2897841"/>
            <a:ext cx="5867400" cy="1969994"/>
          </a:xfrm>
          <a:prstGeom prst="rect">
            <a:avLst/>
          </a:prstGeom>
          <a:noFill/>
          <a:ln w="28575" cap="flat" cmpd="sng">
            <a:solidFill>
              <a:srgbClr val="00006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/>
              <a:buNone/>
            </a:pPr>
            <a:r>
              <a:rPr lang="en-US" b="1" dirty="0">
                <a:solidFill>
                  <a:srgbClr val="000066"/>
                </a:solidFill>
              </a:rPr>
              <a:t>BOTTOM TYPE-</a:t>
            </a:r>
            <a:r>
              <a:rPr lang="en-US" b="1" dirty="0">
                <a:solidFill>
                  <a:srgbClr val="FF0000"/>
                </a:solidFill>
              </a:rPr>
              <a:t>SAND AND MUD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/>
              <a:buNone/>
            </a:pPr>
            <a:endParaRPr lang="en-US" b="1" dirty="0">
              <a:solidFill>
                <a:srgbClr val="000066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/>
              <a:buNone/>
            </a:pPr>
            <a:r>
              <a:rPr lang="en-US" b="1" dirty="0">
                <a:solidFill>
                  <a:srgbClr val="000066"/>
                </a:solidFill>
              </a:rPr>
              <a:t>REQUIRED LENGTH OF CHAIN FOR 5-7X THE WATER DEPTH-</a:t>
            </a:r>
            <a:r>
              <a:rPr lang="en-US" b="1" dirty="0">
                <a:solidFill>
                  <a:srgbClr val="FF0000"/>
                </a:solidFill>
              </a:rPr>
              <a:t>125FT TO 175FT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/>
              <a:buNone/>
            </a:pPr>
            <a:endParaRPr lang="en-US" b="1" dirty="0">
              <a:solidFill>
                <a:srgbClr val="000066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/>
              <a:buNone/>
            </a:pPr>
            <a:r>
              <a:rPr lang="en-US" b="1" dirty="0">
                <a:solidFill>
                  <a:srgbClr val="000066"/>
                </a:solidFill>
              </a:rPr>
              <a:t>NUMBER OF SHOTS REQUIRED-</a:t>
            </a:r>
            <a:r>
              <a:rPr lang="en-US" b="1" dirty="0">
                <a:solidFill>
                  <a:srgbClr val="FF0000"/>
                </a:solidFill>
              </a:rPr>
              <a:t>2 SHOTS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/>
              <a:buNone/>
            </a:pPr>
            <a:endParaRPr sz="1600" b="1" dirty="0">
              <a:solidFill>
                <a:srgbClr val="00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53900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5"/>
          <p:cNvSpPr txBox="1">
            <a:spLocks noGrp="1"/>
          </p:cNvSpPr>
          <p:nvPr>
            <p:ph type="title"/>
          </p:nvPr>
        </p:nvSpPr>
        <p:spPr>
          <a:xfrm>
            <a:off x="5755125" y="951925"/>
            <a:ext cx="3388800" cy="16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1" u="none" strike="noStrike" cap="none" dirty="0">
                <a:solidFill>
                  <a:srgbClr val="FF0000"/>
                </a:solidFill>
                <a:sym typeface="Arial"/>
              </a:rPr>
              <a:t>TRY TO PROVIDE PICTURES OF INBOUND </a:t>
            </a:r>
            <a:r>
              <a:rPr lang="en-US" sz="3600" i="1" dirty="0">
                <a:solidFill>
                  <a:srgbClr val="FF0000"/>
                </a:solidFill>
              </a:rPr>
              <a:t>PORT</a:t>
            </a:r>
            <a:endParaRPr sz="3600" b="1" i="1" u="none" strike="noStrike" cap="none" dirty="0">
              <a:solidFill>
                <a:srgbClr val="FF0000"/>
              </a:solidFill>
              <a:sym typeface="Arial"/>
            </a:endParaRPr>
          </a:p>
        </p:txBody>
      </p:sp>
      <p:pic>
        <p:nvPicPr>
          <p:cNvPr id="267" name="Google Shape;26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27203"/>
            <a:ext cx="5755118" cy="4316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62854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6"/>
          <p:cNvSpPr txBox="1">
            <a:spLocks noGrp="1"/>
          </p:cNvSpPr>
          <p:nvPr>
            <p:ph type="title"/>
          </p:nvPr>
        </p:nvSpPr>
        <p:spPr>
          <a:xfrm>
            <a:off x="714575" y="0"/>
            <a:ext cx="7464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i="1" dirty="0">
                <a:solidFill>
                  <a:srgbClr val="FF0000"/>
                </a:solidFill>
              </a:rPr>
              <a:t>INBOUND PORT PICTURES</a:t>
            </a:r>
            <a:endParaRPr sz="3600" i="1" dirty="0">
              <a:solidFill>
                <a:srgbClr val="FF0000"/>
              </a:solidFill>
            </a:endParaRPr>
          </a:p>
        </p:txBody>
      </p:sp>
      <p:sp>
        <p:nvSpPr>
          <p:cNvPr id="273" name="Google Shape;273;p46"/>
          <p:cNvSpPr txBox="1"/>
          <p:nvPr/>
        </p:nvSpPr>
        <p:spPr>
          <a:xfrm>
            <a:off x="155650" y="997575"/>
            <a:ext cx="3042300" cy="4002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4" name="Google Shape;274;p46"/>
          <p:cNvPicPr preferRelativeResize="0"/>
          <p:nvPr/>
        </p:nvPicPr>
        <p:blipFill rotWithShape="1">
          <a:blip r:embed="rId3">
            <a:alphaModFix/>
          </a:blip>
          <a:srcRect t="20369"/>
          <a:stretch/>
        </p:blipFill>
        <p:spPr>
          <a:xfrm>
            <a:off x="1874875" y="997575"/>
            <a:ext cx="5282700" cy="3484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5" name="Google Shape;275;p46"/>
          <p:cNvCxnSpPr/>
          <p:nvPr/>
        </p:nvCxnSpPr>
        <p:spPr>
          <a:xfrm rot="10800000">
            <a:off x="4598725" y="4322675"/>
            <a:ext cx="3070500" cy="14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6" name="Google Shape;276;p46"/>
          <p:cNvSpPr txBox="1"/>
          <p:nvPr/>
        </p:nvSpPr>
        <p:spPr>
          <a:xfrm>
            <a:off x="7725850" y="4252050"/>
            <a:ext cx="123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PIER 4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4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i="1" u="none" strike="noStrike" cap="none" dirty="0">
                <a:solidFill>
                  <a:srgbClr val="FF0000"/>
                </a:solidFill>
                <a:sym typeface="Arial"/>
              </a:rPr>
              <a:t>NAVIGATION DATA </a:t>
            </a:r>
            <a:endParaRPr sz="3800" dirty="0">
              <a:solidFill>
                <a:srgbClr val="FF0000"/>
              </a:solidFill>
            </a:endParaRPr>
          </a:p>
        </p:txBody>
      </p:sp>
      <p:graphicFrame>
        <p:nvGraphicFramePr>
          <p:cNvPr id="433" name="Google Shape;433;p64"/>
          <p:cNvGraphicFramePr/>
          <p:nvPr>
            <p:extLst>
              <p:ext uri="{D42A27DB-BD31-4B8C-83A1-F6EECF244321}">
                <p14:modId xmlns:p14="http://schemas.microsoft.com/office/powerpoint/2010/main" val="1427157032"/>
              </p:ext>
            </p:extLst>
          </p:nvPr>
        </p:nvGraphicFramePr>
        <p:xfrm>
          <a:off x="478600" y="1208975"/>
          <a:ext cx="2927725" cy="1287883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066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1000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FFFFFF"/>
                          </a:solidFill>
                        </a:rPr>
                        <a:t>SNC</a:t>
                      </a:r>
                      <a:endParaRPr b="1" dirty="0">
                        <a:solidFill>
                          <a:srgbClr val="FFFFFF"/>
                        </a:solidFill>
                      </a:endParaRPr>
                    </a:p>
                  </a:txBody>
                  <a:tcPr marL="66675" marR="66675" marT="66675" marB="6667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6267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1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0000"/>
                          </a:solidFill>
                        </a:rPr>
                        <a:t>12283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66675" marR="66675" marT="66675" marB="6667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0000"/>
                          </a:solidFill>
                        </a:rPr>
                        <a:t>LNM 38/22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66675" marR="66675" marT="66675" marB="6667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0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Shoal water (blue)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rgbClr val="FF0000"/>
                          </a:solidFill>
                        </a:rPr>
                        <a:t>12ft</a:t>
                      </a:r>
                      <a:endParaRPr sz="7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34300" marB="34300" anchor="ctr">
                    <a:lnL w="28575" cap="flat" cmpd="sng" algn="ctr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2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GPS Datum</a:t>
                      </a:r>
                      <a:endParaRPr sz="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rgbClr val="000099"/>
                          </a:solidFill>
                        </a:rPr>
                        <a:t>WGS-84</a:t>
                      </a:r>
                      <a:endParaRPr sz="7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5" name="Google Shape;433;p64">
            <a:extLst>
              <a:ext uri="{FF2B5EF4-FFF2-40B4-BE49-F238E27FC236}">
                <a16:creationId xmlns:a16="http://schemas.microsoft.com/office/drawing/2014/main" id="{D5F85FFF-EFED-46A6-A21C-7AB2449093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7869613"/>
              </p:ext>
            </p:extLst>
          </p:nvPr>
        </p:nvGraphicFramePr>
        <p:xfrm>
          <a:off x="4939763" y="1208975"/>
          <a:ext cx="2927725" cy="1927963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066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1000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FFFFFF"/>
                          </a:solidFill>
                        </a:rPr>
                        <a:t>DNC </a:t>
                      </a:r>
                      <a:endParaRPr b="1" dirty="0">
                        <a:solidFill>
                          <a:srgbClr val="FFFFFF"/>
                        </a:solidFill>
                      </a:endParaRPr>
                    </a:p>
                  </a:txBody>
                  <a:tcPr marL="66675" marR="66675" marT="66675" marB="6667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6267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25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FF0000"/>
                          </a:solidFill>
                        </a:rPr>
                        <a:t>REGION 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XX</a:t>
                      </a:r>
                    </a:p>
                    <a:p>
                      <a:pPr marL="0" lvl="0" indent="0" algn="l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XX</a:t>
                      </a:r>
                    </a:p>
                    <a:p>
                      <a:pPr marL="0" lvl="0" indent="0" algn="l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XX</a:t>
                      </a:r>
                    </a:p>
                  </a:txBody>
                  <a:tcPr marL="66675" marR="66675" marT="66675" marB="6667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FF0000"/>
                          </a:solidFill>
                        </a:rPr>
                        <a:t>CORRECTED THRU</a:t>
                      </a: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1100" dirty="0">
                        <a:solidFill>
                          <a:srgbClr val="FF0000"/>
                        </a:solidFill>
                      </a:endParaRPr>
                    </a:p>
                    <a:p>
                      <a:pPr marL="0" lvl="0" indent="0" algn="ctr" rtl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FF0000"/>
                          </a:solidFill>
                        </a:rPr>
                        <a:t>XX/XX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66675" marR="66675" marT="66675" marB="66675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0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Shoal water (blue)</a:t>
                      </a:r>
                      <a:endParaRPr sz="7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rgbClr val="FF0000"/>
                          </a:solidFill>
                        </a:rPr>
                        <a:t>12ft</a:t>
                      </a:r>
                      <a:endParaRPr sz="7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34300" marB="34300" anchor="ctr">
                    <a:lnL w="28575" cap="flat" cmpd="sng" algn="ctr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2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GPS Datum</a:t>
                      </a:r>
                      <a:endParaRPr sz="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rgbClr val="000099"/>
                          </a:solidFill>
                        </a:rPr>
                        <a:t>WGS-84</a:t>
                      </a:r>
                      <a:endParaRPr sz="700" b="1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8057398-1560-495E-99FF-4BA698614E7B}"/>
              </a:ext>
            </a:extLst>
          </p:cNvPr>
          <p:cNvSpPr txBox="1"/>
          <p:nvPr/>
        </p:nvSpPr>
        <p:spPr>
          <a:xfrm>
            <a:off x="598714" y="2917371"/>
            <a:ext cx="2927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 BUOYAGE SYSTEM!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5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1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COMMUNICATIONS</a:t>
            </a:r>
            <a:endParaRPr/>
          </a:p>
        </p:txBody>
      </p:sp>
      <p:graphicFrame>
        <p:nvGraphicFramePr>
          <p:cNvPr id="440" name="Google Shape;440;p65"/>
          <p:cNvGraphicFramePr/>
          <p:nvPr>
            <p:extLst>
              <p:ext uri="{D42A27DB-BD31-4B8C-83A1-F6EECF244321}">
                <p14:modId xmlns:p14="http://schemas.microsoft.com/office/powerpoint/2010/main" val="1325601502"/>
              </p:ext>
            </p:extLst>
          </p:nvPr>
        </p:nvGraphicFramePr>
        <p:xfrm>
          <a:off x="152400" y="988913"/>
          <a:ext cx="8839200" cy="2148510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6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3600"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Bridge-to-Bridge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b="0" i="0" u="none" strike="noStrike" cap="non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 12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OUTBOUND HARBOR CONTROL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7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0000"/>
                          </a:solidFill>
                        </a:rPr>
                        <a:t>Ch 13</a:t>
                      </a:r>
                      <a:endParaRPr sz="18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LIST ALL APPLICABLE VHF CHANNELS NEEDED FOR VOYAGE</a:t>
                      </a:r>
                      <a:endParaRPr sz="18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7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b="0" i="0" u="none" strike="noStrike" cap="non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 16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800"/>
                        <a:buFont typeface="Arial"/>
                        <a:buNone/>
                      </a:pP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b="0" i="0" u="none" strike="noStrike" cap="non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 69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800"/>
                        <a:buFont typeface="Arial"/>
                        <a:buNone/>
                      </a:pP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0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0000"/>
                          </a:solidFill>
                        </a:rPr>
                        <a:t>Ch 71/82a</a:t>
                      </a:r>
                      <a:endParaRPr sz="1800" b="0" i="0" u="none" strike="noStrike" cap="non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i="0" u="none" strike="noStrike" cap="none" dirty="0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1"/>
          <p:cNvSpPr txBox="1">
            <a:spLocks noGrp="1"/>
          </p:cNvSpPr>
          <p:nvPr>
            <p:ph type="title"/>
          </p:nvPr>
        </p:nvSpPr>
        <p:spPr>
          <a:xfrm>
            <a:off x="0" y="5715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i="1" u="none" strike="noStrike" cap="none" dirty="0">
                <a:solidFill>
                  <a:srgbClr val="FF0000"/>
                </a:solidFill>
                <a:sym typeface="Arial"/>
              </a:rPr>
              <a:t>OPERATIONAL CONSIDERATIONS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486" name="Google Shape;486;p71"/>
          <p:cNvSpPr txBox="1">
            <a:spLocks noGrp="1"/>
          </p:cNvSpPr>
          <p:nvPr>
            <p:ph type="body" idx="1"/>
          </p:nvPr>
        </p:nvSpPr>
        <p:spPr>
          <a:xfrm>
            <a:off x="457200" y="948925"/>
            <a:ext cx="8229600" cy="37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</a:pPr>
            <a:r>
              <a:rPr lang="en" sz="1800" b="1" i="0" u="none" strike="noStrike" cap="none" dirty="0">
                <a:solidFill>
                  <a:srgbClr val="FF0000"/>
                </a:solidFill>
                <a:sym typeface="Arial"/>
              </a:rPr>
              <a:t>Traffic:</a:t>
            </a:r>
            <a:endParaRPr sz="1800" dirty="0">
              <a:solidFill>
                <a:srgbClr val="FF0000"/>
              </a:solidFill>
            </a:endParaRPr>
          </a:p>
          <a:p>
            <a:pPr marL="742950" marR="0" lvl="1" indent="-24765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–"/>
            </a:pPr>
            <a:r>
              <a:rPr lang="en" sz="1800" dirty="0">
                <a:solidFill>
                  <a:srgbClr val="FF0000"/>
                </a:solidFill>
              </a:rPr>
              <a:t>Civilian Traffic - Pleasure Craft</a:t>
            </a:r>
            <a:endParaRPr sz="1800" dirty="0">
              <a:solidFill>
                <a:srgbClr val="FF0000"/>
              </a:solidFill>
            </a:endParaRPr>
          </a:p>
          <a:p>
            <a:pPr marL="742950" marR="0" lvl="1" indent="-24765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–"/>
            </a:pPr>
            <a:r>
              <a:rPr lang="en" sz="1800" dirty="0">
                <a:solidFill>
                  <a:srgbClr val="FF0000"/>
                </a:solidFill>
              </a:rPr>
              <a:t>MV Traffic</a:t>
            </a:r>
            <a:endParaRPr sz="1800" dirty="0">
              <a:solidFill>
                <a:srgbClr val="FF0000"/>
              </a:solidFill>
            </a:endParaRPr>
          </a:p>
          <a:p>
            <a:pPr marL="342900" marR="0" lvl="0" indent="-3048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</a:pPr>
            <a:r>
              <a:rPr lang="en" sz="1800" dirty="0">
                <a:solidFill>
                  <a:srgbClr val="FF0000"/>
                </a:solidFill>
              </a:rPr>
              <a:t>Potential Reduced Visibility</a:t>
            </a:r>
            <a:endParaRPr sz="1800" dirty="0">
              <a:solidFill>
                <a:srgbClr val="FF0000"/>
              </a:solidFill>
            </a:endParaRPr>
          </a:p>
          <a:p>
            <a:pPr marL="342900" marR="0" lvl="0" indent="-3048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</a:pPr>
            <a:r>
              <a:rPr lang="en" sz="1800" b="1" i="0" u="none" strike="noStrike" cap="none" dirty="0">
                <a:solidFill>
                  <a:srgbClr val="FF0000"/>
                </a:solidFill>
                <a:sym typeface="Arial"/>
              </a:rPr>
              <a:t>Force Protection: None</a:t>
            </a:r>
            <a:endParaRPr sz="1800" dirty="0">
              <a:solidFill>
                <a:srgbClr val="FF0000"/>
              </a:solidFill>
            </a:endParaRPr>
          </a:p>
          <a:p>
            <a:pPr marL="342900" marR="0" lvl="0" indent="-3048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</a:pPr>
            <a:r>
              <a:rPr lang="en" sz="1800" b="1" i="0" u="none" strike="noStrike" cap="none" dirty="0">
                <a:solidFill>
                  <a:srgbClr val="FF0000"/>
                </a:solidFill>
                <a:sym typeface="Arial"/>
              </a:rPr>
              <a:t>Visitors: None</a:t>
            </a:r>
            <a:endParaRPr sz="1800" dirty="0">
              <a:solidFill>
                <a:srgbClr val="FF0000"/>
              </a:solidFill>
            </a:endParaRPr>
          </a:p>
          <a:p>
            <a:pPr marL="342900" marR="0" lvl="0" indent="-3048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</a:pPr>
            <a:r>
              <a:rPr lang="en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Uniform:</a:t>
            </a:r>
            <a:r>
              <a:rPr lang="en" sz="1800" dirty="0">
                <a:solidFill>
                  <a:srgbClr val="FF0000"/>
                </a:solidFill>
              </a:rPr>
              <a:t> </a:t>
            </a:r>
            <a:r>
              <a:rPr lang="en" sz="1800" b="1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NWU/Coveralls</a:t>
            </a:r>
          </a:p>
          <a:p>
            <a:pPr marL="342900" marR="0" lvl="0" indent="-3048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</a:pPr>
            <a:endParaRPr lang="en" sz="1800" dirty="0"/>
          </a:p>
          <a:p>
            <a:pPr marL="342900" marR="0" lvl="0" indent="-304800" algn="l" rtl="0"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</a:pPr>
            <a:r>
              <a:rPr lang="en" sz="1800" dirty="0">
                <a:solidFill>
                  <a:srgbClr val="FF0000"/>
                </a:solidFill>
              </a:rPr>
              <a:t>THINK ABOUT ALL APPLICABLE CONSIDERATIONS AS YOU LEAVE PORT AND PROCEED ON YOUR VOYAGE</a:t>
            </a:r>
            <a:endParaRPr sz="1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1"/>
          <p:cNvSpPr txBox="1">
            <a:spLocks noGrp="1"/>
          </p:cNvSpPr>
          <p:nvPr>
            <p:ph type="title"/>
          </p:nvPr>
        </p:nvSpPr>
        <p:spPr>
          <a:xfrm>
            <a:off x="0" y="5715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 u="none" strike="noStrike" cap="none" dirty="0">
                <a:solidFill>
                  <a:srgbClr val="FF0000"/>
                </a:solidFill>
                <a:sym typeface="Arial"/>
              </a:rPr>
              <a:t>MATERIAL CONDITION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486" name="Google Shape;486;p71"/>
          <p:cNvSpPr txBox="1">
            <a:spLocks noGrp="1"/>
          </p:cNvSpPr>
          <p:nvPr>
            <p:ph type="body" idx="1"/>
          </p:nvPr>
        </p:nvSpPr>
        <p:spPr>
          <a:xfrm>
            <a:off x="457200" y="948925"/>
            <a:ext cx="8229600" cy="37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1800"/>
              <a:buFont typeface="Arial"/>
              <a:buChar char="•"/>
            </a:pPr>
            <a:r>
              <a:rPr lang="en-US" sz="1800" b="1" i="0" u="none" strike="noStrike" cap="none" dirty="0">
                <a:solidFill>
                  <a:srgbClr val="FF0000"/>
                </a:solidFill>
                <a:sym typeface="Arial"/>
              </a:rPr>
              <a:t>LIST WHAT CONDITION (I, II, III, IV) YOU WILL BE IN FOR THE DURATION OF THE TRANSIT AND STATE YOUR REASON/</a:t>
            </a:r>
            <a:endParaRPr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348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Mission</a:t>
            </a:r>
            <a:endParaRPr i="1"/>
          </a:p>
        </p:txBody>
      </p:sp>
      <p:sp>
        <p:nvSpPr>
          <p:cNvPr id="114" name="Google Shape;114;p28"/>
          <p:cNvSpPr txBox="1">
            <a:spLocks noGrp="1"/>
          </p:cNvSpPr>
          <p:nvPr>
            <p:ph type="body" idx="1"/>
          </p:nvPr>
        </p:nvSpPr>
        <p:spPr>
          <a:xfrm>
            <a:off x="0" y="1092700"/>
            <a:ext cx="9243000" cy="37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FF0000"/>
                </a:solidFill>
              </a:rPr>
              <a:t>State your Commander’s Intent</a:t>
            </a: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300"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600" dirty="0"/>
              <a:t>Objectives:     </a:t>
            </a:r>
            <a:r>
              <a:rPr lang="en-US" sz="1600" dirty="0">
                <a:solidFill>
                  <a:srgbClr val="FF0000"/>
                </a:solidFill>
              </a:rPr>
              <a:t>State your objectives for the transit</a:t>
            </a:r>
            <a:endParaRPr sz="1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Date Placeholder 2">
            <a:extLst>
              <a:ext uri="{FF2B5EF4-FFF2-40B4-BE49-F238E27FC236}">
                <a16:creationId xmlns:a16="http://schemas.microsoft.com/office/drawing/2014/main" id="{F051DDAB-4436-4614-9B09-0F72B8B7D24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557213" indent="-214313">
              <a:spcBef>
                <a:spcPct val="20000"/>
              </a:spcBef>
              <a:buChar char="–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857250" indent="-171450">
              <a:spcBef>
                <a:spcPct val="20000"/>
              </a:spcBef>
              <a:buChar char="•"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200150" indent="-17145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543050" indent="-17145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8859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2288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5717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29146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50">
                <a:solidFill>
                  <a:srgbClr val="009900"/>
                </a:solidFill>
              </a:rPr>
              <a:t>UNCLASSIFIED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050"/>
          </a:p>
        </p:txBody>
      </p:sp>
      <p:sp>
        <p:nvSpPr>
          <p:cNvPr id="142338" name="Rectangle 2">
            <a:extLst>
              <a:ext uri="{FF2B5EF4-FFF2-40B4-BE49-F238E27FC236}">
                <a16:creationId xmlns:a16="http://schemas.microsoft.com/office/drawing/2014/main" id="{4C26124E-A4F3-4267-A599-02EBF506F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5900" y="171451"/>
            <a:ext cx="6172200" cy="4798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br>
              <a:rPr lang="en-US" altLang="en-US" sz="1275" u="sng" dirty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endParaRPr lang="en-US" altLang="en-US" sz="675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14C28FA5-8962-42DB-82B6-A776BF5D5B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3650" y="4957762"/>
            <a:ext cx="16002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900" b="1" i="1">
                <a:solidFill>
                  <a:srgbClr val="000066"/>
                </a:solidFill>
                <a:cs typeface="Arial" panose="020B0604020202020204" pitchFamily="34" charset="0"/>
              </a:rPr>
              <a:t>From Courage…Life</a:t>
            </a:r>
          </a:p>
        </p:txBody>
      </p:sp>
      <p:sp>
        <p:nvSpPr>
          <p:cNvPr id="25605" name="Line 14">
            <a:extLst>
              <a:ext uri="{FF2B5EF4-FFF2-40B4-BE49-F238E27FC236}">
                <a16:creationId xmlns:a16="http://schemas.microsoft.com/office/drawing/2014/main" id="{CD7E489F-CB87-4978-8331-51288E6DFDB0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0" y="5086350"/>
            <a:ext cx="4114800" cy="0"/>
          </a:xfrm>
          <a:prstGeom prst="line">
            <a:avLst/>
          </a:prstGeom>
          <a:noFill/>
          <a:ln w="38100">
            <a:solidFill>
              <a:srgbClr val="99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25606" name="Line 13">
            <a:extLst>
              <a:ext uri="{FF2B5EF4-FFF2-40B4-BE49-F238E27FC236}">
                <a16:creationId xmlns:a16="http://schemas.microsoft.com/office/drawing/2014/main" id="{394478AE-7F46-4A53-9DF5-FC4BE844951C}"/>
              </a:ext>
            </a:extLst>
          </p:cNvPr>
          <p:cNvSpPr>
            <a:spLocks noChangeShapeType="1"/>
          </p:cNvSpPr>
          <p:nvPr/>
        </p:nvSpPr>
        <p:spPr bwMode="auto">
          <a:xfrm>
            <a:off x="2514600" y="5029200"/>
            <a:ext cx="4114800" cy="0"/>
          </a:xfrm>
          <a:prstGeom prst="line">
            <a:avLst/>
          </a:prstGeom>
          <a:noFill/>
          <a:ln w="38100">
            <a:solidFill>
              <a:srgbClr val="00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graphicFrame>
        <p:nvGraphicFramePr>
          <p:cNvPr id="142342" name="Group 6">
            <a:extLst>
              <a:ext uri="{FF2B5EF4-FFF2-40B4-BE49-F238E27FC236}">
                <a16:creationId xmlns:a16="http://schemas.microsoft.com/office/drawing/2014/main" id="{F90F1DFD-3C82-4CA1-AF1F-7C924E93C8AD}"/>
              </a:ext>
            </a:extLst>
          </p:cNvPr>
          <p:cNvGraphicFramePr>
            <a:graphicFrameLocks noGrp="1"/>
          </p:cNvGraphicFramePr>
          <p:nvPr>
            <p:ph/>
            <p:extLst/>
          </p:nvPr>
        </p:nvGraphicFramePr>
        <p:xfrm>
          <a:off x="1437280" y="888365"/>
          <a:ext cx="6172200" cy="3599263"/>
        </p:xfrm>
        <a:graphic>
          <a:graphicData uri="http://schemas.openxmlformats.org/drawingml/2006/table">
            <a:tbl>
              <a:tblPr/>
              <a:tblGrid>
                <a:gridCol w="2106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93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8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84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59569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Fwd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 WSN-7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SPS 67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760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Aft WSN-7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SPS 73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9569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Centerline Gyro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SPA 25G Bridge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760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Helm Gyro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SPA 25G CIC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9569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Aft Steering Gyro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VMS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9569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Fwd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 GVRC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Fathometer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0760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Aft GVRC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DFGMC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9569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DAGR (GPS)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AIS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95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ENL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DEML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95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SHIP’S WHISTLE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FURUNO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5654" name="Text Box 53">
            <a:extLst>
              <a:ext uri="{FF2B5EF4-FFF2-40B4-BE49-F238E27FC236}">
                <a16:creationId xmlns:a16="http://schemas.microsoft.com/office/drawing/2014/main" id="{B79DFD89-F138-436E-B115-5997A3E637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0" y="4465123"/>
            <a:ext cx="6286500" cy="3000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b="1" dirty="0">
                <a:latin typeface="+mj-lt"/>
              </a:rPr>
              <a:t>NOTES: NTR</a:t>
            </a:r>
          </a:p>
        </p:txBody>
      </p:sp>
      <p:sp>
        <p:nvSpPr>
          <p:cNvPr id="9" name="Google Shape;485;p71">
            <a:extLst>
              <a:ext uri="{FF2B5EF4-FFF2-40B4-BE49-F238E27FC236}">
                <a16:creationId xmlns:a16="http://schemas.microsoft.com/office/drawing/2014/main" id="{75CDFA86-FF54-4950-95E5-47BB4F5A0E27}"/>
              </a:ext>
            </a:extLst>
          </p:cNvPr>
          <p:cNvSpPr txBox="1">
            <a:spLocks/>
          </p:cNvSpPr>
          <p:nvPr/>
        </p:nvSpPr>
        <p:spPr>
          <a:xfrm>
            <a:off x="0" y="5715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Char char="•"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–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Bef>
                <a:spcPts val="0"/>
              </a:spcBef>
              <a:buFont typeface="Arial"/>
              <a:buNone/>
            </a:pPr>
            <a:r>
              <a:rPr lang="en-US" i="1" dirty="0">
                <a:solidFill>
                  <a:schemeClr val="accent2"/>
                </a:solidFill>
              </a:rPr>
              <a:t>NAVIGATION EQUIPMENT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9113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Date Placeholder 2">
            <a:extLst>
              <a:ext uri="{FF2B5EF4-FFF2-40B4-BE49-F238E27FC236}">
                <a16:creationId xmlns:a16="http://schemas.microsoft.com/office/drawing/2014/main" id="{F051DDAB-4436-4614-9B09-0F72B8B7D24C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557213" indent="-214313">
              <a:spcBef>
                <a:spcPct val="20000"/>
              </a:spcBef>
              <a:buChar char="–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857250" indent="-171450">
              <a:spcBef>
                <a:spcPct val="20000"/>
              </a:spcBef>
              <a:buChar char="•"/>
              <a:defRPr sz="1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200150" indent="-17145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543050" indent="-17145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18859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2288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5717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2914650" indent="-1714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50">
                <a:solidFill>
                  <a:srgbClr val="009900"/>
                </a:solidFill>
              </a:rPr>
              <a:t>UNCLASSIFIED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050"/>
          </a:p>
        </p:txBody>
      </p:sp>
      <p:sp>
        <p:nvSpPr>
          <p:cNvPr id="142338" name="Rectangle 2">
            <a:extLst>
              <a:ext uri="{FF2B5EF4-FFF2-40B4-BE49-F238E27FC236}">
                <a16:creationId xmlns:a16="http://schemas.microsoft.com/office/drawing/2014/main" id="{4C26124E-A4F3-4267-A599-02EBF506F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5900" y="171451"/>
            <a:ext cx="6172200" cy="4798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006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br>
              <a:rPr lang="en-US" altLang="en-US" sz="1275" u="sng" dirty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endParaRPr lang="en-US" altLang="en-US" sz="675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14C28FA5-8962-42DB-82B6-A776BF5D5B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43650" y="4957762"/>
            <a:ext cx="16002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900" b="1" i="1">
                <a:solidFill>
                  <a:srgbClr val="000066"/>
                </a:solidFill>
                <a:cs typeface="Arial" panose="020B0604020202020204" pitchFamily="34" charset="0"/>
              </a:rPr>
              <a:t>From Courage…Life</a:t>
            </a:r>
          </a:p>
        </p:txBody>
      </p:sp>
      <p:sp>
        <p:nvSpPr>
          <p:cNvPr id="25605" name="Line 14">
            <a:extLst>
              <a:ext uri="{FF2B5EF4-FFF2-40B4-BE49-F238E27FC236}">
                <a16:creationId xmlns:a16="http://schemas.microsoft.com/office/drawing/2014/main" id="{CD7E489F-CB87-4978-8331-51288E6DFDB0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0" y="5086350"/>
            <a:ext cx="4114800" cy="0"/>
          </a:xfrm>
          <a:prstGeom prst="line">
            <a:avLst/>
          </a:prstGeom>
          <a:noFill/>
          <a:ln w="38100">
            <a:solidFill>
              <a:srgbClr val="99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sp>
        <p:nvSpPr>
          <p:cNvPr id="25606" name="Line 13">
            <a:extLst>
              <a:ext uri="{FF2B5EF4-FFF2-40B4-BE49-F238E27FC236}">
                <a16:creationId xmlns:a16="http://schemas.microsoft.com/office/drawing/2014/main" id="{394478AE-7F46-4A53-9DF5-FC4BE844951C}"/>
              </a:ext>
            </a:extLst>
          </p:cNvPr>
          <p:cNvSpPr>
            <a:spLocks noChangeShapeType="1"/>
          </p:cNvSpPr>
          <p:nvPr/>
        </p:nvSpPr>
        <p:spPr bwMode="auto">
          <a:xfrm>
            <a:off x="2514600" y="5029200"/>
            <a:ext cx="4114800" cy="0"/>
          </a:xfrm>
          <a:prstGeom prst="line">
            <a:avLst/>
          </a:prstGeom>
          <a:noFill/>
          <a:ln w="38100">
            <a:solidFill>
              <a:srgbClr val="0000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50"/>
          </a:p>
        </p:txBody>
      </p:sp>
      <p:graphicFrame>
        <p:nvGraphicFramePr>
          <p:cNvPr id="142342" name="Group 6">
            <a:extLst>
              <a:ext uri="{FF2B5EF4-FFF2-40B4-BE49-F238E27FC236}">
                <a16:creationId xmlns:a16="http://schemas.microsoft.com/office/drawing/2014/main" id="{F90F1DFD-3C82-4CA1-AF1F-7C924E93C8AD}"/>
              </a:ext>
            </a:extLst>
          </p:cNvPr>
          <p:cNvGraphicFramePr>
            <a:graphicFrameLocks noGrp="1"/>
          </p:cNvGraphicFramePr>
          <p:nvPr>
            <p:ph/>
            <p:extLst>
              <p:ext uri="{D42A27DB-BD31-4B8C-83A1-F6EECF244321}">
                <p14:modId xmlns:p14="http://schemas.microsoft.com/office/powerpoint/2010/main" val="1309334301"/>
              </p:ext>
            </p:extLst>
          </p:nvPr>
        </p:nvGraphicFramePr>
        <p:xfrm>
          <a:off x="1437279" y="888364"/>
          <a:ext cx="6277972" cy="3806327"/>
        </p:xfrm>
        <a:graphic>
          <a:graphicData uri="http://schemas.openxmlformats.org/drawingml/2006/table">
            <a:tbl>
              <a:tblPr/>
              <a:tblGrid>
                <a:gridCol w="224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43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7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240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8863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1A HPU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66FF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2A HPU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139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1B HPU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2B HPU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139">
                <a:tc>
                  <a:txBody>
                    <a:bodyPr/>
                    <a:lstStyle/>
                    <a:p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EPCC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+mn-cs"/>
                        </a:rPr>
                        <a:t>1A/2A LCU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13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+mn-cs"/>
                        </a:rPr>
                        <a:t>PACC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1B/2B LCU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2084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+mn-cs"/>
                        </a:rPr>
                        <a:t>PORT SHAFT-</a:t>
                      </a:r>
                    </a:p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+mn-cs"/>
                        </a:rPr>
                        <a:t>NR2 SCU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FF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+mn-cs"/>
                        </a:rPr>
                        <a:t>PORT RUDDER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72084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STBDSHAFT-</a:t>
                      </a:r>
                    </a:p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NR1 SCU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66FF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STBD RUDDER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139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+mn-cs"/>
                        </a:rPr>
                        <a:t>FWD CRP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BRIDGE CONTROL UNIT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139">
                <a:tc>
                  <a:txBody>
                    <a:bodyPr/>
                    <a:lstStyle>
                      <a:lvl1pPr marL="342900" indent="-34290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+mn-cs"/>
                        </a:rPr>
                        <a:t>AFT CRP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66FF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AFT STEERING UNIT</a:t>
                      </a:r>
                    </a:p>
                  </a:txBody>
                  <a:tcPr marL="68580" marR="68580" marT="34290" marB="34290" anchor="b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n-ea"/>
                          <a:cs typeface="Arial" panose="020B0604020202020204" pitchFamily="34" charset="0"/>
                        </a:rPr>
                        <a:t>UP</a:t>
                      </a:r>
                    </a:p>
                  </a:txBody>
                  <a:tcPr marL="68580" marR="68580" marT="34290" marB="3429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Google Shape;485;p71">
            <a:extLst>
              <a:ext uri="{FF2B5EF4-FFF2-40B4-BE49-F238E27FC236}">
                <a16:creationId xmlns:a16="http://schemas.microsoft.com/office/drawing/2014/main" id="{63672B99-9514-4489-B3B3-3D4F5B98AA04}"/>
              </a:ext>
            </a:extLst>
          </p:cNvPr>
          <p:cNvSpPr txBox="1">
            <a:spLocks/>
          </p:cNvSpPr>
          <p:nvPr/>
        </p:nvSpPr>
        <p:spPr>
          <a:xfrm>
            <a:off x="0" y="5715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99"/>
              </a:buClr>
              <a:buSzPts val="3200"/>
              <a:buFont typeface="Arial"/>
              <a:buChar char="•"/>
              <a:defRPr sz="32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99"/>
              </a:buClr>
              <a:buSzPts val="2800"/>
              <a:buFont typeface="Arial"/>
              <a:buChar char="–"/>
              <a:defRPr sz="28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99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spcBef>
                <a:spcPts val="0"/>
              </a:spcBef>
              <a:buFont typeface="Arial"/>
              <a:buNone/>
            </a:pPr>
            <a:r>
              <a:rPr lang="en-US" i="1" dirty="0">
                <a:solidFill>
                  <a:schemeClr val="accent2"/>
                </a:solidFill>
              </a:rPr>
              <a:t>ENGINEERING EQUIPMENT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68344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72"/>
          <p:cNvSpPr txBox="1">
            <a:spLocks noGrp="1"/>
          </p:cNvSpPr>
          <p:nvPr>
            <p:ph type="title"/>
          </p:nvPr>
        </p:nvSpPr>
        <p:spPr>
          <a:xfrm>
            <a:off x="0" y="285750"/>
            <a:ext cx="9144000" cy="6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i="1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EMERGENCIES</a:t>
            </a:r>
            <a:endParaRPr/>
          </a:p>
        </p:txBody>
      </p:sp>
      <p:graphicFrame>
        <p:nvGraphicFramePr>
          <p:cNvPr id="493" name="Google Shape;493;p72"/>
          <p:cNvGraphicFramePr/>
          <p:nvPr/>
        </p:nvGraphicFramePr>
        <p:xfrm>
          <a:off x="0" y="844200"/>
          <a:ext cx="9144000" cy="4244520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244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00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4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8F8F8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8F8F8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Casualty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8F8F8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F8F8F8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Procedure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Loss of Steering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Follow EOCC - Slow speed to bare steerageway, maneuver with engines, and man aft steering.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47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Loss of Propulsion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Follow EOCC - Maneuver towards safe water, anchor if needed, prepare for tow.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Loss of RADAR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000099"/>
                          </a:solidFill>
                        </a:rPr>
                        <a:t>U</a:t>
                      </a:r>
                      <a:r>
                        <a:rPr lang="en" sz="14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tilize visual or GPS fixes</a:t>
                      </a:r>
                      <a:r>
                        <a:rPr lang="en">
                          <a:solidFill>
                            <a:srgbClr val="000099"/>
                          </a:solidFill>
                        </a:rPr>
                        <a:t>, maintain SA and call more people to bridge for lookouts.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3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Man Overboard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Sound 6 short blasts, begin Anderson turn, muster the crew, notify traffic in the area, hoist the Oscar flag, and call Annapolis Harbor Control to arrange for medical care.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Gyro Failure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Shift to</a:t>
                      </a:r>
                      <a:r>
                        <a:rPr lang="en">
                          <a:solidFill>
                            <a:srgbClr val="000099"/>
                          </a:solidFill>
                        </a:rPr>
                        <a:t> backup Gyro, then shift to </a:t>
                      </a:r>
                      <a:r>
                        <a:rPr lang="en" sz="14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magnetic heading, utilize RADAR, and notify EM/ET to troubleshoot.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Loss of ECDIS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Shift to forward station. If INOP, shift to paper plot, slow, and immediately establish ship’s position.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Low Visibility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Station forward lookout, energize nav lights, sound signals IAW the Rules of the Road, slow to safe speed.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4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Loss of Comms</a:t>
                      </a:r>
                      <a:endParaRPr sz="1400" b="1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PriTac – Shift to BTB. BTB – Shift to handheld BTB. HH BTB – Shift to Cell/G-Chat.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3"/>
          <p:cNvSpPr txBox="1">
            <a:spLocks noGrp="1"/>
          </p:cNvSpPr>
          <p:nvPr>
            <p:ph type="ctrTitle" idx="4294967295"/>
          </p:nvPr>
        </p:nvSpPr>
        <p:spPr>
          <a:xfrm>
            <a:off x="0" y="120550"/>
            <a:ext cx="9144000" cy="5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8275" bIns="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i="1" u="none" strike="noStrike" cap="none">
                <a:solidFill>
                  <a:srgbClr val="262672"/>
                </a:solidFill>
                <a:latin typeface="Arial"/>
                <a:ea typeface="Arial"/>
                <a:cs typeface="Arial"/>
                <a:sym typeface="Arial"/>
              </a:rPr>
              <a:t>OPERATIONAL RISK ASSESSMENT</a:t>
            </a:r>
            <a:endParaRPr sz="3200" b="1" i="1" u="none" strike="noStrike" cap="none">
              <a:solidFill>
                <a:srgbClr val="2626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01" name="Google Shape;501;p73"/>
          <p:cNvGraphicFramePr/>
          <p:nvPr/>
        </p:nvGraphicFramePr>
        <p:xfrm>
          <a:off x="609600" y="971550"/>
          <a:ext cx="7391400" cy="2343175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479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7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6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7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9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22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Noto Sans Symbols"/>
                        <a:buNone/>
                      </a:pPr>
                      <a:endParaRPr sz="12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1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III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C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9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IV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CC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C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02" name="Google Shape;502;p73"/>
          <p:cNvSpPr txBox="1"/>
          <p:nvPr/>
        </p:nvSpPr>
        <p:spPr>
          <a:xfrm>
            <a:off x="0" y="3543300"/>
            <a:ext cx="41910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000" b="1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Hazard Severity</a:t>
            </a:r>
            <a:endParaRPr sz="10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Arial"/>
              <a:buNone/>
            </a:pPr>
            <a:endParaRPr sz="1000" b="1">
              <a:solidFill>
                <a:srgbClr val="000000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000" b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I    May cause Death, Loss of Asset, or Grave Damage to National Interests</a:t>
            </a:r>
            <a:endParaRPr sz="10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000" b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II   May cause Severe Injury, Illness, Damage or Degradation of Assets</a:t>
            </a:r>
            <a:endParaRPr sz="10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000" b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III  May cause Minor Injury, Illness, Damage or Degradation of Assets</a:t>
            </a:r>
            <a:endParaRPr sz="10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000" b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IV  Hazards present a minimal Threat to Personnel or Asset</a:t>
            </a:r>
            <a:r>
              <a:rPr lang="en" sz="1200" b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1400"/>
              <a:buFont typeface="Arial"/>
              <a:buNone/>
            </a:pPr>
            <a:endParaRPr sz="1400" b="1">
              <a:solidFill>
                <a:srgbClr val="000000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503" name="Google Shape;503;p73"/>
          <p:cNvSpPr txBox="1"/>
          <p:nvPr/>
        </p:nvSpPr>
        <p:spPr>
          <a:xfrm>
            <a:off x="152400" y="1371600"/>
            <a:ext cx="292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nstantia"/>
              <a:buNone/>
            </a:pPr>
            <a:r>
              <a:rPr lang="en" sz="14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SEVERITY</a:t>
            </a:r>
            <a:endParaRPr/>
          </a:p>
        </p:txBody>
      </p:sp>
      <p:sp>
        <p:nvSpPr>
          <p:cNvPr id="504" name="Google Shape;504;p73"/>
          <p:cNvSpPr txBox="1"/>
          <p:nvPr/>
        </p:nvSpPr>
        <p:spPr>
          <a:xfrm>
            <a:off x="2667000" y="571500"/>
            <a:ext cx="37083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nstantia"/>
              <a:buNone/>
            </a:pPr>
            <a:r>
              <a:rPr lang="en" sz="14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PROBABILITY</a:t>
            </a:r>
            <a:endParaRPr/>
          </a:p>
        </p:txBody>
      </p:sp>
      <p:sp>
        <p:nvSpPr>
          <p:cNvPr id="505" name="Google Shape;505;p73"/>
          <p:cNvSpPr txBox="1"/>
          <p:nvPr/>
        </p:nvSpPr>
        <p:spPr>
          <a:xfrm>
            <a:off x="4191000" y="3486150"/>
            <a:ext cx="2133600" cy="8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200" b="1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Mishap Probability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Arial"/>
              <a:buNone/>
            </a:pPr>
            <a:endParaRPr sz="1200" b="1">
              <a:solidFill>
                <a:srgbClr val="000000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200" b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A  Likely to occur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200" b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B  Probably will occur in time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200" b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C  May occur in time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onstantia"/>
              <a:buNone/>
            </a:pPr>
            <a:r>
              <a:rPr lang="en" sz="1200" b="0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D  Unlikely to occur</a:t>
            </a:r>
            <a:endParaRPr/>
          </a:p>
        </p:txBody>
      </p:sp>
      <p:sp>
        <p:nvSpPr>
          <p:cNvPr id="506" name="Google Shape;506;p73"/>
          <p:cNvSpPr txBox="1"/>
          <p:nvPr/>
        </p:nvSpPr>
        <p:spPr>
          <a:xfrm>
            <a:off x="6477000" y="3429000"/>
            <a:ext cx="1524000" cy="13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Constantia"/>
                <a:ea typeface="Constantia"/>
                <a:cs typeface="Constantia"/>
                <a:sym typeface="Constantia"/>
              </a:rPr>
              <a:t>Risk Assessment Code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000000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0000"/>
                </a:solidFill>
                <a:latin typeface="Constantia"/>
                <a:ea typeface="Constantia"/>
                <a:cs typeface="Constantia"/>
                <a:sym typeface="Constantia"/>
              </a:rPr>
              <a:t>1 – Critical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C000"/>
                </a:solidFill>
                <a:latin typeface="Constantia"/>
                <a:ea typeface="Constantia"/>
                <a:cs typeface="Constantia"/>
                <a:sym typeface="Constantia"/>
              </a:rPr>
              <a:t>2 – Severe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00"/>
                </a:solidFill>
                <a:latin typeface="Constantia"/>
                <a:ea typeface="Constantia"/>
                <a:cs typeface="Constantia"/>
                <a:sym typeface="Constantia"/>
              </a:rPr>
              <a:t>3 – Moderate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71BEC4"/>
                </a:solidFill>
                <a:latin typeface="Constantia"/>
                <a:ea typeface="Constantia"/>
                <a:cs typeface="Constantia"/>
                <a:sym typeface="Constantia"/>
              </a:rPr>
              <a:t>4 – Serious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008000"/>
                </a:solidFill>
                <a:latin typeface="Constantia"/>
                <a:ea typeface="Constantia"/>
                <a:cs typeface="Constantia"/>
                <a:sym typeface="Constantia"/>
              </a:rPr>
              <a:t>5 - Negligible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8000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3" name="Google Shape;513;p74"/>
          <p:cNvGraphicFramePr/>
          <p:nvPr/>
        </p:nvGraphicFramePr>
        <p:xfrm>
          <a:off x="4482" y="971550"/>
          <a:ext cx="9039250" cy="3523210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50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6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6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65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065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000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Hazard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Contributing Factors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Initial </a:t>
                      </a:r>
                      <a:endParaRPr sz="110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RAC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Assumptions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Controls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Revised </a:t>
                      </a:r>
                      <a:endParaRPr sz="110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RAC</a:t>
                      </a:r>
                      <a:endParaRPr sz="1100"/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31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Grounding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Unmarked navigation hazards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Unable to obtain an accurate fix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Lack of situational awareness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>
                          <a:solidFill>
                            <a:srgbClr val="000099"/>
                          </a:solidFill>
                        </a:rPr>
                        <a:t>Narrow Transit (New point comfort shoal)</a:t>
                      </a:r>
                      <a:endParaRPr sz="900">
                        <a:solidFill>
                          <a:srgbClr val="000099"/>
                        </a:solidFill>
                      </a:endParaRPr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>
                          <a:solidFill>
                            <a:srgbClr val="000099"/>
                          </a:solidFill>
                        </a:rPr>
                        <a:t>Inexperience</a:t>
                      </a:r>
                      <a:endParaRPr sz="900">
                        <a:solidFill>
                          <a:srgbClr val="000099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I/C: 2-Severe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ECDIS DNC updated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Charts accurate with NTM updates applied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GPS and fathometer are operational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Utilize all methods of determining position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Familiarize yourself with charts/tracks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II/C: 3-Moderate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31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Collision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Lack of communication between vessels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Low visibility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Loss of maneuverability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>
                          <a:solidFill>
                            <a:srgbClr val="000099"/>
                          </a:solidFill>
                        </a:rPr>
                        <a:t>Narrow Transit</a:t>
                      </a:r>
                      <a:endParaRPr sz="900">
                        <a:solidFill>
                          <a:srgbClr val="000099"/>
                        </a:solidFill>
                      </a:endParaRPr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>
                          <a:solidFill>
                            <a:srgbClr val="000099"/>
                          </a:solidFill>
                        </a:rPr>
                        <a:t>Inexperience</a:t>
                      </a:r>
                      <a:endParaRPr sz="900">
                        <a:solidFill>
                          <a:srgbClr val="000099"/>
                        </a:solidFill>
                      </a:endParaRPr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>
                          <a:solidFill>
                            <a:srgbClr val="000099"/>
                          </a:solidFill>
                        </a:rPr>
                        <a:t>Windy, Rainy departure from Annapolis</a:t>
                      </a:r>
                      <a:endParaRPr sz="900">
                        <a:solidFill>
                          <a:srgbClr val="000099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I/C: 2-Severe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All vessels will be in compliance with the Rules of the Road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Watchstanders are paying attention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 BTB early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follow Navigation Rules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 RADAR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Emergency maneuver to avoid collision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II/C: 3-Moderate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14" name="Google Shape;514;p74"/>
          <p:cNvSpPr txBox="1"/>
          <p:nvPr/>
        </p:nvSpPr>
        <p:spPr>
          <a:xfrm>
            <a:off x="0" y="361950"/>
            <a:ext cx="91155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i="1">
                <a:solidFill>
                  <a:srgbClr val="262672"/>
                </a:solidFill>
                <a:latin typeface="Arial"/>
                <a:ea typeface="Arial"/>
                <a:cs typeface="Arial"/>
                <a:sym typeface="Arial"/>
              </a:rPr>
              <a:t>OPERATIONAL RISK MANAGEMENT</a:t>
            </a:r>
            <a:endParaRPr sz="3200" b="1" i="1">
              <a:solidFill>
                <a:srgbClr val="26267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0" name="Google Shape;520;p75"/>
          <p:cNvGraphicFramePr/>
          <p:nvPr/>
        </p:nvGraphicFramePr>
        <p:xfrm>
          <a:off x="9144" y="1428750"/>
          <a:ext cx="9058650" cy="2785850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28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280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Personal Injury/ Man Overboard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Personnel not paying attention MOB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Unintentional maneuver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>
                          <a:solidFill>
                            <a:srgbClr val="000099"/>
                          </a:solidFill>
                        </a:rPr>
                        <a:t>Heat (Heat casualties)</a:t>
                      </a:r>
                      <a:endParaRPr sz="900">
                        <a:solidFill>
                          <a:srgbClr val="000099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I/C: 2-Severe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Watchstanders are qualified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Personnel pay attention to surroundings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Secure weather decks sunset-sunrise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Everyone is a lookout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>
                          <a:solidFill>
                            <a:srgbClr val="000099"/>
                          </a:solidFill>
                        </a:rPr>
                        <a:t>Stay hydrated</a:t>
                      </a:r>
                      <a:endParaRPr sz="900">
                        <a:solidFill>
                          <a:srgbClr val="000099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II/C: 3-Moderate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05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Comms Failure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Improper use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Not monitoring radios/flags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rgbClr val="000099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III/B: 3-Moderate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Lookouts will watch for flag signals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CIC will work with Bridge to listen into nets and BTB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Bridge silence during radio transmission/ reception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Utilize backup comms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III/C: 4-Serious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DD2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21" name="Google Shape;521;p75"/>
          <p:cNvGraphicFramePr/>
          <p:nvPr/>
        </p:nvGraphicFramePr>
        <p:xfrm>
          <a:off x="9145" y="957263"/>
          <a:ext cx="9058650" cy="471500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28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71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Identify Hazard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Contributing Factors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Initial </a:t>
                      </a:r>
                      <a:endParaRPr sz="110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RAC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Assumptions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Controls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Revised </a:t>
                      </a:r>
                      <a:endParaRPr sz="110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RAC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22" name="Google Shape;522;p75"/>
          <p:cNvSpPr txBox="1"/>
          <p:nvPr/>
        </p:nvSpPr>
        <p:spPr>
          <a:xfrm>
            <a:off x="0" y="342900"/>
            <a:ext cx="91440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i="1">
                <a:solidFill>
                  <a:srgbClr val="262672"/>
                </a:solidFill>
                <a:latin typeface="Arial"/>
                <a:ea typeface="Arial"/>
                <a:cs typeface="Arial"/>
                <a:sym typeface="Arial"/>
              </a:rPr>
              <a:t>OPERATIONAL RISK MANAGEMENT</a:t>
            </a:r>
            <a:endParaRPr sz="3200" b="1" i="1">
              <a:solidFill>
                <a:srgbClr val="26267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8" name="Google Shape;528;p76"/>
          <p:cNvGraphicFramePr/>
          <p:nvPr/>
        </p:nvGraphicFramePr>
        <p:xfrm>
          <a:off x="4482" y="1428750"/>
          <a:ext cx="9144000" cy="2432070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367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9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918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Breakdown in Bridge Resource Management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Too many personnel on the bridge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Watchstanders get distracted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II/B: 2-Severe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Only watchstanders and necessary personnel are on bridge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Minimize non-watchstanders on bridge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Keep noise level at minimum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Maintain good communications between watchstanders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II/C: 3-Moderate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2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Steering/ Propulsion Casualty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Failure over time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>
                          <a:solidFill>
                            <a:srgbClr val="000099"/>
                          </a:solidFill>
                        </a:rPr>
                        <a:t>Midshipmen not recognizing/vocalizing casualties</a:t>
                      </a:r>
                      <a:endParaRPr sz="900">
                        <a:solidFill>
                          <a:srgbClr val="000099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I/C: 2-Severe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PMS is maintained, equipment is operational prior to evolution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27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rgbClr val="000099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Conduct propulsion and steering checks prior to entering restricted waters</a:t>
                      </a:r>
                      <a:endParaRPr sz="1100"/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Be prepared to tow</a:t>
                      </a:r>
                      <a:endParaRPr sz="900" b="0" i="0" u="none" strike="noStrike" cap="none">
                        <a:solidFill>
                          <a:srgbClr val="000099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127000" marR="0" lvl="0" indent="-120650" algn="l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900"/>
                        <a:buFont typeface="Arial"/>
                        <a:buChar char="•"/>
                      </a:pPr>
                      <a:r>
                        <a:rPr lang="en" sz="900">
                          <a:solidFill>
                            <a:srgbClr val="000099"/>
                          </a:solidFill>
                        </a:rPr>
                        <a:t>Focus, pay attention and inform crew of engineering casualty</a:t>
                      </a:r>
                      <a:endParaRPr sz="900">
                        <a:solidFill>
                          <a:srgbClr val="000099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900"/>
                        <a:buFont typeface="Noto Sans Symbols"/>
                        <a:buNone/>
                      </a:pPr>
                      <a:r>
                        <a:rPr lang="en" sz="900" b="0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II/C: 3-Moderate</a:t>
                      </a:r>
                      <a:endParaRPr sz="1100"/>
                    </a:p>
                  </a:txBody>
                  <a:tcPr marL="91450" marR="91450" marT="34300" marB="343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29" name="Google Shape;529;p76"/>
          <p:cNvSpPr txBox="1"/>
          <p:nvPr/>
        </p:nvSpPr>
        <p:spPr>
          <a:xfrm>
            <a:off x="0" y="361950"/>
            <a:ext cx="91440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i="1">
                <a:solidFill>
                  <a:srgbClr val="262672"/>
                </a:solidFill>
                <a:latin typeface="Arial"/>
                <a:ea typeface="Arial"/>
                <a:cs typeface="Arial"/>
                <a:sym typeface="Arial"/>
              </a:rPr>
              <a:t>OPERATIONAL RISK MANAGEMENT</a:t>
            </a:r>
            <a:endParaRPr sz="3200" b="1" i="1">
              <a:solidFill>
                <a:srgbClr val="2626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30" name="Google Shape;530;p76"/>
          <p:cNvGraphicFramePr/>
          <p:nvPr/>
        </p:nvGraphicFramePr>
        <p:xfrm>
          <a:off x="0" y="971550"/>
          <a:ext cx="9144000" cy="471500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71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Identify Hazard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Contributing Factors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Initial </a:t>
                      </a:r>
                      <a:endParaRPr sz="1100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RAC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Assumptions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Controls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200"/>
                        <a:buFont typeface="Noto Sans Symbols"/>
                        <a:buNone/>
                      </a:pPr>
                      <a:r>
                        <a:rPr lang="en" sz="1200" b="1" i="0" u="none" strike="noStrike" cap="none">
                          <a:solidFill>
                            <a:srgbClr val="00009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Revised RAC</a:t>
                      </a:r>
                      <a:endParaRPr sz="1100"/>
                    </a:p>
                  </a:txBody>
                  <a:tcPr marL="91450" marR="91450" marT="34325" marB="343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77"/>
          <p:cNvSpPr txBox="1">
            <a:spLocks noGrp="1"/>
          </p:cNvSpPr>
          <p:nvPr>
            <p:ph type="title" idx="4294967295"/>
          </p:nvPr>
        </p:nvSpPr>
        <p:spPr>
          <a:xfrm>
            <a:off x="0" y="342899"/>
            <a:ext cx="9144000" cy="5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i="1" u="none" strike="noStrike" cap="none">
                <a:solidFill>
                  <a:srgbClr val="262672"/>
                </a:solidFill>
                <a:latin typeface="Arial"/>
                <a:ea typeface="Arial"/>
                <a:cs typeface="Arial"/>
                <a:sym typeface="Arial"/>
              </a:rPr>
              <a:t>OPERATIONAL RISK MANAGEMENT</a:t>
            </a:r>
            <a:endParaRPr/>
          </a:p>
        </p:txBody>
      </p:sp>
      <p:sp>
        <p:nvSpPr>
          <p:cNvPr id="537" name="Google Shape;537;p77"/>
          <p:cNvSpPr/>
          <p:nvPr/>
        </p:nvSpPr>
        <p:spPr>
          <a:xfrm>
            <a:off x="1143000" y="1143000"/>
            <a:ext cx="7496100" cy="11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Overall RAC: 3 (Moderate)</a:t>
            </a:r>
            <a:br>
              <a:rPr lang="en" sz="3600" b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2000" b="1" i="1" u="sng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77"/>
          <p:cNvSpPr/>
          <p:nvPr/>
        </p:nvSpPr>
        <p:spPr>
          <a:xfrm>
            <a:off x="2743200" y="2102503"/>
            <a:ext cx="4267200" cy="22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99FF"/>
              </a:buClr>
              <a:buSzPts val="4080"/>
              <a:buFont typeface="Noto Sans Symbols"/>
              <a:buChar char="✓"/>
            </a:pPr>
            <a:r>
              <a:rPr lang="en" sz="3400" b="1">
                <a:solidFill>
                  <a:srgbClr val="FFFF00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r>
              <a:rPr lang="en" sz="3400" b="1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rPr>
              <a:t>Identify hazards</a:t>
            </a:r>
            <a:endParaRPr/>
          </a:p>
          <a:p>
            <a:pPr marL="0" marR="0" lvl="0" indent="0" algn="l" rtl="0">
              <a:spcBef>
                <a:spcPts val="510"/>
              </a:spcBef>
              <a:spcAft>
                <a:spcPts val="0"/>
              </a:spcAft>
              <a:buClr>
                <a:srgbClr val="6699FF"/>
              </a:buClr>
              <a:buSzPts val="4080"/>
              <a:buFont typeface="Noto Sans Symbols"/>
              <a:buChar char="✓"/>
            </a:pPr>
            <a:r>
              <a:rPr lang="en" sz="3400" b="1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rPr>
              <a:t> Assess risk</a:t>
            </a:r>
            <a:endParaRPr/>
          </a:p>
          <a:p>
            <a:pPr marL="0" marR="0" lvl="0" indent="0" algn="l" rtl="0">
              <a:spcBef>
                <a:spcPts val="510"/>
              </a:spcBef>
              <a:spcAft>
                <a:spcPts val="0"/>
              </a:spcAft>
              <a:buClr>
                <a:srgbClr val="6699FF"/>
              </a:buClr>
              <a:buSzPts val="4080"/>
              <a:buFont typeface="Noto Sans Symbols"/>
              <a:buChar char="✓"/>
            </a:pPr>
            <a:r>
              <a:rPr lang="en" sz="3400" b="1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rPr>
              <a:t> Implement controls</a:t>
            </a:r>
            <a:endParaRPr/>
          </a:p>
          <a:p>
            <a:pPr marL="0" marR="0" lvl="0" indent="0" algn="l" rtl="0">
              <a:spcBef>
                <a:spcPts val="510"/>
              </a:spcBef>
              <a:spcAft>
                <a:spcPts val="0"/>
              </a:spcAft>
              <a:buClr>
                <a:srgbClr val="6699FF"/>
              </a:buClr>
              <a:buSzPts val="4080"/>
              <a:buFont typeface="Noto Sans Symbols"/>
              <a:buChar char="✓"/>
            </a:pPr>
            <a:r>
              <a:rPr lang="en" sz="3400" b="1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rPr>
              <a:t> Assess adjusted risk</a:t>
            </a:r>
            <a:r>
              <a:rPr lang="en" sz="3400" b="1">
                <a:solidFill>
                  <a:srgbClr val="FFFF00"/>
                </a:solidFill>
                <a:latin typeface="Arial Narrow"/>
                <a:ea typeface="Arial Narrow"/>
                <a:cs typeface="Arial Narrow"/>
                <a:sym typeface="Arial Narrow"/>
              </a:rPr>
              <a:t> </a:t>
            </a:r>
            <a:endParaRPr/>
          </a:p>
          <a:p>
            <a:pPr marL="0" marR="0" lvl="0" indent="0" algn="l" rtl="0">
              <a:spcBef>
                <a:spcPts val="51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78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 </a:t>
            </a:r>
            <a:endParaRPr/>
          </a:p>
        </p:txBody>
      </p:sp>
      <p:sp>
        <p:nvSpPr>
          <p:cNvPr id="544" name="Google Shape;544;p7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640"/>
              </a:spcBef>
              <a:spcAft>
                <a:spcPts val="0"/>
              </a:spcAft>
              <a:buSzPts val="2200"/>
              <a:buChar char="●"/>
            </a:pPr>
            <a:r>
              <a:rPr lang="en" sz="2200" dirty="0">
                <a:solidFill>
                  <a:srgbClr val="FF0000"/>
                </a:solidFill>
              </a:rPr>
              <a:t>APPLY ANY LESSONS YOU </a:t>
            </a:r>
            <a:r>
              <a:rPr lang="en-US" sz="2200" dirty="0">
                <a:solidFill>
                  <a:srgbClr val="FF0000"/>
                </a:solidFill>
              </a:rPr>
              <a:t>LEARNED FROM YOUR TIME ON THE YP LABS AND OTHER YP MOs/LANTPATs YOU MAY HAVE ATTENDED.</a:t>
            </a:r>
            <a:endParaRPr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9"/>
          <p:cNvSpPr txBox="1">
            <a:spLocks noGrp="1"/>
          </p:cNvSpPr>
          <p:nvPr>
            <p:ph type="title"/>
          </p:nvPr>
        </p:nvSpPr>
        <p:spPr>
          <a:xfrm>
            <a:off x="1066800" y="171450"/>
            <a:ext cx="6781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i="1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/>
          </a:p>
        </p:txBody>
      </p:sp>
      <p:pic>
        <p:nvPicPr>
          <p:cNvPr id="551" name="Google Shape;551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975" y="938900"/>
            <a:ext cx="3981450" cy="39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0" y="28325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4000" b="1" i="0" u="none" strike="noStrike" cap="none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i="1"/>
              <a:t>SOE</a:t>
            </a:r>
            <a:br>
              <a:rPr lang="en" i="1"/>
            </a:b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0"/>
          <p:cNvSpPr txBox="1"/>
          <p:nvPr/>
        </p:nvSpPr>
        <p:spPr>
          <a:xfrm>
            <a:off x="87225" y="4646100"/>
            <a:ext cx="42627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30"/>
          <p:cNvSpPr txBox="1">
            <a:spLocks noGrp="1"/>
          </p:cNvSpPr>
          <p:nvPr>
            <p:ph type="body" idx="1"/>
          </p:nvPr>
        </p:nvSpPr>
        <p:spPr>
          <a:xfrm>
            <a:off x="1003350" y="873300"/>
            <a:ext cx="7137300" cy="3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" sz="1500" u="sng" dirty="0">
                <a:solidFill>
                  <a:srgbClr val="FF0000"/>
                </a:solidFill>
              </a:rPr>
              <a:t>Thursday, 8 Dec 22</a:t>
            </a:r>
            <a:endParaRPr sz="1500" u="sng" dirty="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0000"/>
                </a:solidFill>
              </a:rPr>
              <a:t>1600 – </a:t>
            </a:r>
            <a:r>
              <a:rPr lang="en-US" sz="1500" dirty="0">
                <a:solidFill>
                  <a:srgbClr val="FF0000"/>
                </a:solidFill>
              </a:rPr>
              <a:t>Provide a breakdown of your expected schedule of events.  Include important events, such as setting a Sea and Anchor Detail, UNREP detail, switching time zones, etc.</a:t>
            </a:r>
            <a:endParaRPr sz="15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SOE Con.</a:t>
            </a:r>
            <a:endParaRPr i="1"/>
          </a:p>
        </p:txBody>
      </p:sp>
      <p:sp>
        <p:nvSpPr>
          <p:cNvPr id="134" name="Google Shape;134;p31"/>
          <p:cNvSpPr txBox="1">
            <a:spLocks noGrp="1"/>
          </p:cNvSpPr>
          <p:nvPr>
            <p:ph type="body" idx="1"/>
          </p:nvPr>
        </p:nvSpPr>
        <p:spPr>
          <a:xfrm>
            <a:off x="990600" y="971550"/>
            <a:ext cx="7239000" cy="3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rgbClr val="FF0000"/>
                </a:solidFill>
              </a:rPr>
              <a:t>Saturday, 10 Dec 22</a:t>
            </a:r>
            <a:endParaRPr sz="1400" u="sng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>
            <a:spLocks noGrp="1"/>
          </p:cNvSpPr>
          <p:nvPr>
            <p:ph type="title"/>
          </p:nvPr>
        </p:nvSpPr>
        <p:spPr>
          <a:xfrm>
            <a:off x="990600" y="57150"/>
            <a:ext cx="7239000" cy="8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S</a:t>
            </a:r>
            <a:r>
              <a:rPr lang="en-US" i="1" dirty="0"/>
              <a:t>HIP CHARACTERISTICS</a:t>
            </a:r>
            <a:endParaRPr i="1" dirty="0"/>
          </a:p>
        </p:txBody>
      </p:sp>
      <p:sp>
        <p:nvSpPr>
          <p:cNvPr id="134" name="Google Shape;134;p31"/>
          <p:cNvSpPr txBox="1">
            <a:spLocks noGrp="1"/>
          </p:cNvSpPr>
          <p:nvPr>
            <p:ph type="body" idx="1"/>
          </p:nvPr>
        </p:nvSpPr>
        <p:spPr>
          <a:xfrm>
            <a:off x="990600" y="971550"/>
            <a:ext cx="7239000" cy="33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endParaRPr sz="1400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720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>
            <a:spLocks noGrp="1"/>
          </p:cNvSpPr>
          <p:nvPr>
            <p:ph type="title"/>
          </p:nvPr>
        </p:nvSpPr>
        <p:spPr>
          <a:xfrm>
            <a:off x="0" y="57150"/>
            <a:ext cx="9144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i="1" u="none" strike="noStrike" cap="none">
                <a:latin typeface="Arial"/>
                <a:ea typeface="Arial"/>
                <a:cs typeface="Arial"/>
                <a:sym typeface="Arial"/>
              </a:rPr>
              <a:t>ASTRONOMICAL DATA</a:t>
            </a:r>
            <a:endParaRPr/>
          </a:p>
        </p:txBody>
      </p:sp>
      <p:graphicFrame>
        <p:nvGraphicFramePr>
          <p:cNvPr id="141" name="Google Shape;141;p32"/>
          <p:cNvGraphicFramePr/>
          <p:nvPr>
            <p:extLst>
              <p:ext uri="{D42A27DB-BD31-4B8C-83A1-F6EECF244321}">
                <p14:modId xmlns:p14="http://schemas.microsoft.com/office/powerpoint/2010/main" val="1827107717"/>
              </p:ext>
            </p:extLst>
          </p:nvPr>
        </p:nvGraphicFramePr>
        <p:xfrm>
          <a:off x="533400" y="1123951"/>
          <a:ext cx="5702300" cy="1959035"/>
        </p:xfrm>
        <a:graphic>
          <a:graphicData uri="http://schemas.openxmlformats.org/drawingml/2006/table">
            <a:tbl>
              <a:tblPr>
                <a:noFill/>
                <a:tableStyleId>{A11A671D-8987-4F84-B253-360DBE7253AC}</a:tableStyleId>
              </a:tblPr>
              <a:tblGrid>
                <a:gridCol w="2150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1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0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4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100"/>
                        <a:buFont typeface="Arial"/>
                        <a:buNone/>
                      </a:pPr>
                      <a:r>
                        <a:rPr lang="en" sz="21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Event</a:t>
                      </a:r>
                      <a:endParaRPr sz="1100"/>
                    </a:p>
                  </a:txBody>
                  <a:tcPr marL="91450" marR="91450" marT="34300" marB="34300" anchor="ctr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b="1">
                          <a:solidFill>
                            <a:srgbClr val="FFFFFF"/>
                          </a:solidFill>
                        </a:rPr>
                        <a:t>8 DEC</a:t>
                      </a:r>
                      <a:endParaRPr sz="2100" b="1" i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b="1">
                          <a:solidFill>
                            <a:srgbClr val="FFFFFF"/>
                          </a:solidFill>
                        </a:rPr>
                        <a:t>9 DEC</a:t>
                      </a:r>
                      <a:endParaRPr sz="2100" b="1" i="0" u="none" strike="noStrike" cap="non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34300" marB="34300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2100"/>
                        <a:buFont typeface="Arial"/>
                        <a:buNone/>
                      </a:pPr>
                      <a:r>
                        <a:rPr lang="en" sz="2100">
                          <a:solidFill>
                            <a:srgbClr val="000099"/>
                          </a:solidFill>
                        </a:rPr>
                        <a:t>Moonrise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0000"/>
                          </a:solidFill>
                        </a:rPr>
                        <a:t>1657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D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0000"/>
                          </a:solidFill>
                        </a:rPr>
                        <a:t>1746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D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2100"/>
                        <a:buFont typeface="Arial"/>
                        <a:buNone/>
                      </a:pPr>
                      <a:r>
                        <a:rPr lang="en" sz="2100">
                          <a:solidFill>
                            <a:srgbClr val="000099"/>
                          </a:solidFill>
                        </a:rPr>
                        <a:t>Sunrise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0000"/>
                          </a:solidFill>
                        </a:rPr>
                        <a:t>0712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D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0000"/>
                          </a:solidFill>
                        </a:rPr>
                        <a:t>0713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D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4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2100"/>
                        <a:buFont typeface="Arial"/>
                        <a:buNone/>
                      </a:pPr>
                      <a:r>
                        <a:rPr lang="en" sz="2100">
                          <a:solidFill>
                            <a:srgbClr val="000099"/>
                          </a:solidFill>
                        </a:rPr>
                        <a:t>Moonset</a:t>
                      </a:r>
                      <a:endParaRPr sz="1100"/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0000"/>
                          </a:solidFill>
                        </a:rPr>
                        <a:t>0747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D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0000"/>
                          </a:solidFill>
                        </a:rPr>
                        <a:t>0844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D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4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99"/>
                        </a:buClr>
                        <a:buSzPts val="2100"/>
                        <a:buFont typeface="Arial"/>
                        <a:buNone/>
                      </a:pPr>
                      <a:r>
                        <a:rPr lang="en" sz="2100">
                          <a:solidFill>
                            <a:srgbClr val="000099"/>
                          </a:solidFill>
                        </a:rPr>
                        <a:t>Sunset</a:t>
                      </a:r>
                      <a:endParaRPr sz="2100">
                        <a:solidFill>
                          <a:srgbClr val="000099"/>
                        </a:solidFill>
                      </a:endParaRPr>
                    </a:p>
                  </a:txBody>
                  <a:tcPr marL="91450" marR="91450" marT="34300" marB="34300">
                    <a:lnL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0000"/>
                          </a:solidFill>
                        </a:rPr>
                        <a:t>1643</a:t>
                      </a:r>
                      <a:endParaRPr b="1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D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FF0000"/>
                          </a:solidFill>
                        </a:rPr>
                        <a:t>1643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marL="91450" marR="91450" marT="34300" marB="34300">
                    <a:lnL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AFD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2" name="Google Shape;142;p32"/>
          <p:cNvSpPr txBox="1"/>
          <p:nvPr/>
        </p:nvSpPr>
        <p:spPr>
          <a:xfrm>
            <a:off x="3097063" y="3307625"/>
            <a:ext cx="9144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2100"/>
              <a:buFont typeface="Arial"/>
              <a:buNone/>
            </a:pPr>
            <a:r>
              <a:rPr lang="en" sz="2100">
                <a:solidFill>
                  <a:srgbClr val="000099"/>
                </a:solidFill>
              </a:rPr>
              <a:t>Waning Gibbous</a:t>
            </a:r>
            <a:endParaRPr/>
          </a:p>
        </p:txBody>
      </p:sp>
      <p:pic>
        <p:nvPicPr>
          <p:cNvPr id="143" name="Google Shape;1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7238" y="1019250"/>
            <a:ext cx="2183675" cy="21836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3CD6DB7-218C-4B55-A080-3FAC3B203744}"/>
              </a:ext>
            </a:extLst>
          </p:cNvPr>
          <p:cNvSpPr txBox="1"/>
          <p:nvPr/>
        </p:nvSpPr>
        <p:spPr>
          <a:xfrm>
            <a:off x="715926" y="3423684"/>
            <a:ext cx="4933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Provide details on the astronomical data when you leave port!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3"/>
          <p:cNvSpPr txBox="1">
            <a:spLocks noGrp="1"/>
          </p:cNvSpPr>
          <p:nvPr>
            <p:ph type="title"/>
          </p:nvPr>
        </p:nvSpPr>
        <p:spPr>
          <a:xfrm>
            <a:off x="0" y="28325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4000" b="1" i="0" u="none" strike="noStrike" cap="none" dirty="0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b="1" i="1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WEATHER-</a:t>
            </a:r>
            <a:r>
              <a:rPr lang="en-US" b="1" i="1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OUTBOUND PORT</a:t>
            </a:r>
            <a:br>
              <a:rPr lang="en" sz="4200" b="1" i="0" u="none" strike="noStrike" cap="none" dirty="0">
                <a:latin typeface="Arial"/>
                <a:ea typeface="Arial"/>
                <a:cs typeface="Arial"/>
                <a:sym typeface="Arial"/>
              </a:rPr>
            </a:br>
            <a:endParaRPr sz="18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0" name="Google Shape;150;p33"/>
          <p:cNvCxnSpPr/>
          <p:nvPr/>
        </p:nvCxnSpPr>
        <p:spPr>
          <a:xfrm>
            <a:off x="2129575" y="1429075"/>
            <a:ext cx="14100" cy="33819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33"/>
          <p:cNvCxnSpPr/>
          <p:nvPr/>
        </p:nvCxnSpPr>
        <p:spPr>
          <a:xfrm flipH="1">
            <a:off x="3155300" y="1337175"/>
            <a:ext cx="7200" cy="34737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2" name="Google Shape;15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650" y="978450"/>
            <a:ext cx="3638275" cy="38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3"/>
          <p:cNvSpPr txBox="1"/>
          <p:nvPr/>
        </p:nvSpPr>
        <p:spPr>
          <a:xfrm>
            <a:off x="3967625" y="986225"/>
            <a:ext cx="5037300" cy="38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08 DEC 22- ANNAPOLIS (1900 departure)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As of 071245RDEC22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Skies: Cloudy</a:t>
            </a:r>
            <a:endParaRPr sz="18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Forecast: Mostly Cloudy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Temperature:53F/39F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Water Temperature: 48F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Humidity: 78%</a:t>
            </a:r>
            <a:endParaRPr sz="18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Winds: 7 kt N</a:t>
            </a:r>
            <a:endParaRPr sz="1800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Precipitation: 7% chance of rain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Cloud Cover: 72%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Sea State: 1-2 ft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0000"/>
                </a:solidFill>
              </a:rPr>
              <a:t>Visability: 10 NM</a:t>
            </a:r>
            <a:endParaRPr sz="1800" b="1" dirty="0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4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FF0000"/>
                </a:solidFill>
              </a:rPr>
              <a:t>CURRENT</a:t>
            </a:r>
            <a:r>
              <a:rPr lang="en" sz="4000" b="1" i="1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-Port of Departure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60" name="Google Shape;160;p34" descr="https://tidesandcurrents.noaa.gov/noaatidepredictions/serveimage?filename=images/8575512/06042017/360/8575512_2017-04-08.gif"/>
          <p:cNvSpPr/>
          <p:nvPr/>
        </p:nvSpPr>
        <p:spPr>
          <a:xfrm>
            <a:off x="155575" y="-108347"/>
            <a:ext cx="304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4"/>
          <p:cNvSpPr txBox="1"/>
          <p:nvPr/>
        </p:nvSpPr>
        <p:spPr>
          <a:xfrm>
            <a:off x="91975" y="2200325"/>
            <a:ext cx="71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433" y="1099075"/>
            <a:ext cx="6590501" cy="37341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34"/>
          <p:cNvGrpSpPr/>
          <p:nvPr/>
        </p:nvGrpSpPr>
        <p:grpSpPr>
          <a:xfrm>
            <a:off x="992085" y="2479977"/>
            <a:ext cx="2080734" cy="1640787"/>
            <a:chOff x="698532" y="2789103"/>
            <a:chExt cx="2310900" cy="1566533"/>
          </a:xfrm>
        </p:grpSpPr>
        <p:cxnSp>
          <p:nvCxnSpPr>
            <p:cNvPr id="165" name="Google Shape;165;p34"/>
            <p:cNvCxnSpPr/>
            <p:nvPr/>
          </p:nvCxnSpPr>
          <p:spPr>
            <a:xfrm rot="10800000">
              <a:off x="2994145" y="2789336"/>
              <a:ext cx="0" cy="1566300"/>
            </a:xfrm>
            <a:prstGeom prst="straightConnector1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34"/>
            <p:cNvCxnSpPr/>
            <p:nvPr/>
          </p:nvCxnSpPr>
          <p:spPr>
            <a:xfrm rot="10800000" flipH="1">
              <a:off x="698532" y="2789103"/>
              <a:ext cx="2310900" cy="300"/>
            </a:xfrm>
            <a:prstGeom prst="straightConnector1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7" name="Google Shape;167;p34"/>
          <p:cNvSpPr txBox="1"/>
          <p:nvPr/>
        </p:nvSpPr>
        <p:spPr>
          <a:xfrm>
            <a:off x="3374250" y="2192525"/>
            <a:ext cx="1970100" cy="415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0.6 kt Flood @ 1900</a:t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Design">
  <a:themeElements>
    <a:clrScheme name="Default Design 16">
      <a:dk1>
        <a:srgbClr val="000000"/>
      </a:dk1>
      <a:lt1>
        <a:srgbClr val="F8FFEB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BFFF3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1606</Words>
  <Application>Microsoft Office PowerPoint</Application>
  <PresentationFormat>On-screen Show (16:9)</PresentationFormat>
  <Paragraphs>506</Paragraphs>
  <Slides>39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Arial Black</vt:lpstr>
      <vt:lpstr>Arial</vt:lpstr>
      <vt:lpstr>Calibri</vt:lpstr>
      <vt:lpstr>Constantia</vt:lpstr>
      <vt:lpstr>Times New Roman</vt:lpstr>
      <vt:lpstr>Noto Sans Symbols</vt:lpstr>
      <vt:lpstr>Arial Narrow</vt:lpstr>
      <vt:lpstr>Simple Light</vt:lpstr>
      <vt:lpstr>Default Design</vt:lpstr>
      <vt:lpstr>PowerPoint Presentation</vt:lpstr>
      <vt:lpstr>TEAM MEMBERS</vt:lpstr>
      <vt:lpstr>Mission</vt:lpstr>
      <vt:lpstr> SOE </vt:lpstr>
      <vt:lpstr>SOE Con.</vt:lpstr>
      <vt:lpstr>SHIP CHARACTERISTICS</vt:lpstr>
      <vt:lpstr>ASTRONOMICAL DATA</vt:lpstr>
      <vt:lpstr> WEATHER-OUTBOUND PORT </vt:lpstr>
      <vt:lpstr>CURRENT-Port of Departure</vt:lpstr>
      <vt:lpstr>TIDE – Port of Departure</vt:lpstr>
      <vt:lpstr>TRACK DATA OUTBOUND Port</vt:lpstr>
      <vt:lpstr>OUTBOUND LEGS 1 - 3</vt:lpstr>
      <vt:lpstr>OUTBOUND LEGS 1 - 3</vt:lpstr>
      <vt:lpstr>OUTBOUND LEGS 1 - 3</vt:lpstr>
      <vt:lpstr>TRANSIT INFORMATION</vt:lpstr>
      <vt:lpstr>TRANSOCEANIC ROUTE</vt:lpstr>
      <vt:lpstr>TRANSOCEANIC ROUTE</vt:lpstr>
      <vt:lpstr>TRACK DATA INBOUND Port</vt:lpstr>
      <vt:lpstr>INBOUND LEGS 1 - 3</vt:lpstr>
      <vt:lpstr>INBOUND LEGS 1 - 3</vt:lpstr>
      <vt:lpstr>INBOUND LEGS 1 - 3</vt:lpstr>
      <vt:lpstr>ANCHORAGE POINT</vt:lpstr>
      <vt:lpstr>ANCHORAGE TRACK DATA</vt:lpstr>
      <vt:lpstr>TRY TO PROVIDE PICTURES OF INBOUND PORT</vt:lpstr>
      <vt:lpstr>INBOUND PORT PICTURES</vt:lpstr>
      <vt:lpstr>NAVIGATION DATA </vt:lpstr>
      <vt:lpstr>COMMUNICATIONS</vt:lpstr>
      <vt:lpstr>OPERATIONAL CONSIDERATIONS</vt:lpstr>
      <vt:lpstr>MATERIAL CONDITION</vt:lpstr>
      <vt:lpstr>PowerPoint Presentation</vt:lpstr>
      <vt:lpstr>PowerPoint Presentation</vt:lpstr>
      <vt:lpstr>EMERGENCIES</vt:lpstr>
      <vt:lpstr>OPERATIONAL RISK ASSESSMENT</vt:lpstr>
      <vt:lpstr>PowerPoint Presentation</vt:lpstr>
      <vt:lpstr>PowerPoint Presentation</vt:lpstr>
      <vt:lpstr>PowerPoint Presentation</vt:lpstr>
      <vt:lpstr>OPERATIONAL RISK MANAGEMENT</vt:lpstr>
      <vt:lpstr>Lessons Learned 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Wilhelm, Robert G LT USN USNA Annapolis</dc:creator>
  <cp:lastModifiedBy>Wilhelm, Robert G LT USN USNA Annapolis</cp:lastModifiedBy>
  <cp:revision>7</cp:revision>
  <dcterms:modified xsi:type="dcterms:W3CDTF">2023-06-20T12:56:12Z</dcterms:modified>
</cp:coreProperties>
</file>